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7" r:id="rId11"/>
    <p:sldId id="269" r:id="rId12"/>
    <p:sldId id="270" r:id="rId13"/>
    <p:sldId id="271" r:id="rId14"/>
    <p:sldId id="273" r:id="rId15"/>
    <p:sldId id="274" r:id="rId16"/>
    <p:sldId id="275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9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4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9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5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5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1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7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6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9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8" y="1526113"/>
            <a:ext cx="7015163" cy="1515533"/>
          </a:xfrm>
        </p:spPr>
        <p:txBody>
          <a:bodyPr/>
          <a:lstStyle/>
          <a:p>
            <a:pPr rtl="1"/>
            <a:r>
              <a:rPr lang="ar-L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التَّربِيّةِ الدّينِيّة</a:t>
            </a:r>
            <a:br>
              <a:rPr lang="ar-L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4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رُهبانِيّةُ القَلبَينِ الأَقدَسَين</a:t>
            </a:r>
            <a:endParaRPr lang="en-US" sz="4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LB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يُقَدِّم</a:t>
            </a:r>
            <a:endParaRPr lang="en-US" sz="8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2955" y="1801443"/>
            <a:ext cx="2385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b="1" baseline="30000" dirty="0"/>
              <a:t> </a:t>
            </a:r>
            <a:r>
              <a:rPr lang="ar-LB" dirty="0"/>
              <a:t>وَكَانَ فِي أُورُشَلِيمَ رَجُلٌ اسْمُهُ سِمْعَانُ، وَهُوَ رَجُلٌ بَارٌّ تَقِيٌّ يَنْتَظِرُ الْعَزَاءَ لإِسْرَائِيلَ وَكَانَ الرُّوحُ الْقُدُسُ عَلَيْهِ</a:t>
            </a:r>
            <a:endParaRPr lang="ar-LB" sz="28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105"/>
            <a:ext cx="9168245" cy="6876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8000" y="400987"/>
            <a:ext cx="355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b="1" i="0" baseline="30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LB" sz="4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وَكَانَ في أورَشليم رَجلٌ تقيٌ اسمهُ سِمعان أوحى إليهِ الرُّوحُ الْقُدُسُ بِأَنَّه سيَرَى</a:t>
            </a:r>
          </a:p>
          <a:p>
            <a:pPr algn="ctr" rtl="1"/>
            <a:r>
              <a:rPr lang="ar-LB" sz="4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مسيحَ</a:t>
            </a:r>
          </a:p>
          <a:p>
            <a:pPr algn="ctr" rtl="1"/>
            <a:r>
              <a:rPr lang="ar-LB" sz="40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الرَّبِّ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4109" y="96982"/>
            <a:ext cx="271549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5000" b="1" i="0" baseline="30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فَلَمَّا 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أَحْضَرَ 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الأَبَوَانِ الطِّفْلَ يَسُوعَ 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لِيُقَدِّمَاه، </a:t>
            </a:r>
            <a:r>
              <a:rPr lang="ar-LB" sz="2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حَمَلَهُ عَلَى ذِرَاعَيْهِ 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وَبَارَكَ اللهَ</a:t>
            </a:r>
          </a:p>
          <a:p>
            <a:pPr algn="ctr" rtl="1"/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وقال: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30037" y="4629150"/>
            <a:ext cx="5870864" cy="1979467"/>
          </a:xfrm>
          <a:prstGeom prst="wedgeRoundRectCallout">
            <a:avLst>
              <a:gd name="adj1" fmla="val 38512"/>
              <a:gd name="adj2" fmla="val -1149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«أَيُّهَا السَّيِّدُ، الآنَ تُطْلِقُ عَبْدَكَ بِسَلامٍ 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فَإِنَّ 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عَيْنَيَّ قَدْ أَبْصَرَتَا خَلاصَكَ 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نُورَ 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هِدَايَةٍ 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لِلأُمَمِ»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26817"/>
            <a:ext cx="26323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i="0" baseline="30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LB" sz="28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وَكَانَ أَبُوهُ وَأُمُّهُ يَتَعَجَّبَانِ مِنْ هَذَا الْكَلامِ الَّذِي قِيلَ فِيهِ. 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8764" y="546016"/>
            <a:ext cx="6040581" cy="1866213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يَتقدَّمُ 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فل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ٌ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رفق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عليم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يلصق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 تَقدمَة يَسوع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 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نتص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الل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S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539345" y="775855"/>
            <a:ext cx="2092036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 smtClean="0"/>
              <a:t>إِ</a:t>
            </a:r>
            <a:r>
              <a:rPr lang="ar-L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كمالُ  اللّوحَة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014">
            <a:off x="469804" y="3204750"/>
            <a:ext cx="2139260" cy="1425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0014">
            <a:off x="5866917" y="3005154"/>
            <a:ext cx="2614094" cy="182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946" y="5553074"/>
            <a:ext cx="2132716" cy="1194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303" y="2309901"/>
            <a:ext cx="2520359" cy="32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95" y="1607127"/>
            <a:ext cx="4586930" cy="47936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77491" y="498764"/>
            <a:ext cx="5500256" cy="5624987"/>
          </a:xfrm>
          <a:prstGeom prst="wedgeEllipseCallout">
            <a:avLst>
              <a:gd name="adj1" fmla="val -81097"/>
              <a:gd name="adj2" fmla="val -9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الك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ساب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ق، 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أضيئَتْ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جوه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لأن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لهيب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الش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 ان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َيها...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"نور الأمم".</a:t>
            </a:r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هو 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أيض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طيع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عكس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نور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ُجو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نا!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لِنُصَلِّ لهُ هذهِ الصّلاة!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57" b="10227"/>
          <a:stretch/>
        </p:blipFill>
        <p:spPr>
          <a:xfrm>
            <a:off x="747117" y="4142509"/>
            <a:ext cx="7428967" cy="2701638"/>
          </a:xfrm>
        </p:spPr>
      </p:pic>
      <p:sp>
        <p:nvSpPr>
          <p:cNvPr id="7" name="Horizontal Scroll 6"/>
          <p:cNvSpPr/>
          <p:nvPr/>
        </p:nvSpPr>
        <p:spPr>
          <a:xfrm>
            <a:off x="674713" y="261505"/>
            <a:ext cx="7758546" cy="349134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 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أَنَّكَ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رس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</a:t>
            </a:r>
            <a:endParaRPr lang="ar-LB" sz="3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نور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ًا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ساع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لى الت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رحيب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" y="1692853"/>
            <a:ext cx="4586930" cy="47936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643313" y="879763"/>
            <a:ext cx="4890654" cy="4211824"/>
          </a:xfrm>
          <a:prstGeom prst="wedgeEllipseCallout">
            <a:avLst>
              <a:gd name="adj1" fmla="val -72030"/>
              <a:gd name="adj2" fmla="val 62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 أ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عط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ي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"نور 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العال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".</a:t>
            </a:r>
            <a:endParaRPr lang="en-US" sz="35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رس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</a:t>
            </a:r>
            <a:endParaRPr lang="en-US" sz="35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ور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نا،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صبح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نورًا 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لآخ</a:t>
            </a:r>
            <a:r>
              <a:rPr lang="ar-LB" sz="35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رين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5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627" y="3637121"/>
            <a:ext cx="4957762" cy="2992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6778" y="3747966"/>
            <a:ext cx="3723748" cy="21527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ar-LB" sz="5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تَقدِمةُ يَسوع </a:t>
            </a:r>
            <a:r>
              <a:rPr lang="ar-LB" sz="5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</a:t>
            </a:r>
            <a:r>
              <a:rPr lang="ar-LB" sz="5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لى الهَيكَل" </a:t>
            </a:r>
          </a:p>
          <a:p>
            <a:pPr rtl="1"/>
            <a:r>
              <a:rPr lang="ar-L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(للصِّغار)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2357437" y="228601"/>
            <a:ext cx="4900613" cy="3757611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يَسوع </a:t>
            </a:r>
          </a:p>
          <a:p>
            <a:pPr algn="ctr" rtl="1"/>
            <a:r>
              <a:rPr lang="ar-LB" sz="5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نورُ الأمّم</a:t>
            </a:r>
            <a:endParaRPr lang="en-US" sz="5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734" y="694567"/>
            <a:ext cx="5458691" cy="2927324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Tx/>
              <a:buChar char="-"/>
            </a:pP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يَدخلُ الأطفالُ وَهُم يُرَنِّمون "يا يَسوع رَبّنا"</a:t>
            </a:r>
          </a:p>
          <a:p>
            <a:pPr marL="571500" indent="-571500" rtl="1">
              <a:buFontTx/>
              <a:buChar char="-"/>
            </a:pPr>
            <a:endParaRPr lang="ar-LB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وَيَحمِلونَ 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موع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ًا مُغَلَّفَةً بِأَسمائهم (تُحَضّرُ مُسبَقًا)  يَضعونَها قربَ المَذبَح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368472" y="695980"/>
            <a:ext cx="2092036" cy="9861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الدُّخول</a:t>
            </a:r>
            <a:endParaRPr lang="en-US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6" t="-21922" r="1616" b="21922"/>
          <a:stretch/>
        </p:blipFill>
        <p:spPr>
          <a:xfrm>
            <a:off x="498764" y="3312940"/>
            <a:ext cx="7716982" cy="2970425"/>
          </a:xfrm>
          <a:prstGeom prst="rect">
            <a:avLst/>
          </a:prstGeom>
        </p:spPr>
      </p:pic>
      <p:sp>
        <p:nvSpPr>
          <p:cNvPr id="2" name="Curved Left Arrow 1"/>
          <p:cNvSpPr/>
          <p:nvPr/>
        </p:nvSpPr>
        <p:spPr>
          <a:xfrm>
            <a:off x="6429375" y="1914525"/>
            <a:ext cx="1143000" cy="1328738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4717" y="557706"/>
            <a:ext cx="6040581" cy="1866213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Tx/>
              <a:buChar char="-"/>
            </a:pP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بَعدَ الجُلوس، يتَقَدّمُ الأَطفالُ </a:t>
            </a:r>
          </a:p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ويُلصقون على لوحَةٍ ُصُورًا تعبّرُ عَن النّورِ أتوا بها من المنزلِ على أن يَبقى الوَسطُ فارغًا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5071" y="743444"/>
            <a:ext cx="2092036" cy="14906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تَحضيرُ اللَّوحة</a:t>
            </a:r>
            <a:endParaRPr lang="en-US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014">
            <a:off x="451030" y="2598895"/>
            <a:ext cx="3008836" cy="2005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0014">
            <a:off x="5487261" y="2694627"/>
            <a:ext cx="3017735" cy="2102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303" y="4695226"/>
            <a:ext cx="3174423" cy="17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24400" y="2729345"/>
            <a:ext cx="3588326" cy="35145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58067" y="623428"/>
            <a:ext cx="3144980" cy="12146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وار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الكاه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مع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الأطفال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87903" y="1838103"/>
            <a:ext cx="4222185" cy="47728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01348" y="1028701"/>
            <a:ext cx="5179308" cy="5315188"/>
          </a:xfrm>
          <a:prstGeom prst="wedgeEllipseCallout">
            <a:avLst>
              <a:gd name="adj1" fmla="val 77008"/>
              <a:gd name="adj2" fmla="val -149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من أ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ين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ي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أتي الض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َّ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وء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 </a:t>
            </a:r>
            <a:r>
              <a:rPr lang="ar-L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أ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 النّور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؟ </a:t>
            </a:r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571500" indent="-571500" algn="ct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ما الأضواء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ar-L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أ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 الأَنوارُ 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ّ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تي 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عر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ف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ونَ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ها؟ </a:t>
            </a:r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571500" indent="-571500" algn="ct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ما هو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الض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ّ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وء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 </a:t>
            </a:r>
            <a:r>
              <a:rPr lang="ar-L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أ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 النّور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؟</a:t>
            </a:r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571500" indent="-571500" algn="ctr" rtl="1">
              <a:buFontTx/>
              <a:buChar char="-"/>
            </a:pP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ما ه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ش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عور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ك</a:t>
            </a:r>
            <a:r>
              <a:rPr lang="ar-L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ع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ند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ما ت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قت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رب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ونَ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م</a:t>
            </a:r>
            <a:r>
              <a:rPr lang="ar-LB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نه؟</a:t>
            </a:r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312" y="2923308"/>
            <a:ext cx="5899269" cy="37407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03273" y="471053"/>
            <a:ext cx="3588329" cy="256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الن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ار (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دف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ئ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و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َيُ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نير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</a:t>
            </a: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وء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الش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مس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(ي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 الن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باتات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وَيُدفِئُنا</a:t>
            </a:r>
            <a:r>
              <a:rPr lang="ar-SA" sz="2800" dirty="0" smtClean="0"/>
              <a:t>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257175" y="542490"/>
            <a:ext cx="2743200" cy="245225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نور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 الشّارعِ وَالبُيوتِ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(ي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نير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و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ئِ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00349" y="229463"/>
            <a:ext cx="3186113" cy="25280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الش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معة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ساعد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ُنا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لى الص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لاة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946073" y="886749"/>
            <a:ext cx="3144980" cy="12146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وار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الكاه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م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 الأطفال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058" y="1471014"/>
            <a:ext cx="5262386" cy="477286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828308" y="2586333"/>
            <a:ext cx="3574471" cy="2955485"/>
          </a:xfrm>
          <a:prstGeom prst="wedgeEllipseCallout">
            <a:avLst>
              <a:gd name="adj1" fmla="val -128734"/>
              <a:gd name="adj2" fmla="val -551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ليئ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الأنوار! 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ال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ذي 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الأ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ضواء أن ت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نه؟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95" y="886748"/>
            <a:ext cx="5276240" cy="551405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668983" y="775855"/>
            <a:ext cx="4114799" cy="5306332"/>
          </a:xfrm>
          <a:prstGeom prst="wedgeEllipseCallout">
            <a:avLst>
              <a:gd name="adj1" fmla="val -117246"/>
              <a:gd name="adj2" fmla="val -331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ومًا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سوع، ذ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والد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 يوس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 وم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ريم، 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ملي الت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قاليد، 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قديم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يكل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قابل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معان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عونا ن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ست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ما 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خبر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به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تاب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س...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398328" y="1591314"/>
            <a:ext cx="17456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b="1" i="0" dirty="0" smtClean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ar-LB" b="1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ar-LB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صَعِد مريم ويوسف  إِلَى أُورُشَلِيمَ لِيُقَدِّما يسوع لِلرَّبِّ</a:t>
            </a:r>
            <a:endParaRPr lang="ar-LB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">
      <a:dk1>
        <a:sysClr val="windowText" lastClr="000000"/>
      </a:dk1>
      <a:lt1>
        <a:sysClr val="window" lastClr="FFFFFF"/>
      </a:lt1>
      <a:dk2>
        <a:srgbClr val="FFC000"/>
      </a:dk2>
      <a:lt2>
        <a:srgbClr val="EAE5EB"/>
      </a:lt2>
      <a:accent1>
        <a:srgbClr val="92278F"/>
      </a:accent1>
      <a:accent2>
        <a:srgbClr val="FFC000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4013</TotalTime>
  <Words>676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Helvetica Neue</vt:lpstr>
      <vt:lpstr>Tahoma</vt:lpstr>
      <vt:lpstr>Times New Roman</vt:lpstr>
      <vt:lpstr>Organic</vt:lpstr>
      <vt:lpstr>مَركَزُ التَّربِيّةِ الدّينِيّة رُهبانِيّةُ القَلبَينِ الأَقدَسَين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</cp:lastModifiedBy>
  <cp:revision>26</cp:revision>
  <dcterms:created xsi:type="dcterms:W3CDTF">2022-01-06T14:34:31Z</dcterms:created>
  <dcterms:modified xsi:type="dcterms:W3CDTF">2022-01-24T09:53:03Z</dcterms:modified>
</cp:coreProperties>
</file>