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4"/>
  </p:notesMasterIdLst>
  <p:sldIdLst>
    <p:sldId id="257" r:id="rId2"/>
    <p:sldId id="331" r:id="rId3"/>
    <p:sldId id="258" r:id="rId4"/>
    <p:sldId id="301" r:id="rId5"/>
    <p:sldId id="289" r:id="rId6"/>
    <p:sldId id="259" r:id="rId7"/>
    <p:sldId id="290" r:id="rId8"/>
    <p:sldId id="571" r:id="rId9"/>
    <p:sldId id="572" r:id="rId10"/>
    <p:sldId id="578" r:id="rId11"/>
    <p:sldId id="581" r:id="rId12"/>
    <p:sldId id="579" r:id="rId13"/>
    <p:sldId id="580" r:id="rId14"/>
    <p:sldId id="573" r:id="rId15"/>
    <p:sldId id="575" r:id="rId16"/>
    <p:sldId id="574" r:id="rId17"/>
    <p:sldId id="582" r:id="rId18"/>
    <p:sldId id="583" r:id="rId19"/>
    <p:sldId id="584" r:id="rId20"/>
    <p:sldId id="585" r:id="rId21"/>
    <p:sldId id="586" r:id="rId22"/>
    <p:sldId id="587" r:id="rId23"/>
    <p:sldId id="588" r:id="rId24"/>
    <p:sldId id="589" r:id="rId25"/>
    <p:sldId id="590" r:id="rId26"/>
    <p:sldId id="591" r:id="rId27"/>
    <p:sldId id="592" r:id="rId28"/>
    <p:sldId id="594" r:id="rId29"/>
    <p:sldId id="593" r:id="rId30"/>
    <p:sldId id="595" r:id="rId31"/>
    <p:sldId id="596" r:id="rId32"/>
    <p:sldId id="597" r:id="rId33"/>
  </p:sldIdLst>
  <p:sldSz cx="9144000" cy="6858000" type="screen4x3"/>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E29292"/>
    <a:srgbClr val="FFFF66"/>
    <a:srgbClr val="FF7C80"/>
    <a:srgbClr val="FFCC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111" d="100"/>
          <a:sy n="111" d="100"/>
        </p:scale>
        <p:origin x="8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05-Dec-22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8</a:t>
            </a:fld>
            <a:endParaRPr lang="en-US"/>
          </a:p>
        </p:txBody>
      </p:sp>
    </p:spTree>
    <p:extLst>
      <p:ext uri="{BB962C8B-B14F-4D97-AF65-F5344CB8AC3E}">
        <p14:creationId xmlns:p14="http://schemas.microsoft.com/office/powerpoint/2010/main" val="372588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31</a:t>
            </a:fld>
            <a:endParaRPr lang="en-US"/>
          </a:p>
        </p:txBody>
      </p:sp>
    </p:spTree>
    <p:extLst>
      <p:ext uri="{BB962C8B-B14F-4D97-AF65-F5344CB8AC3E}">
        <p14:creationId xmlns:p14="http://schemas.microsoft.com/office/powerpoint/2010/main" val="91677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4827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45376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171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26058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2481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43683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656775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7450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22900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22227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73647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05-Dec-22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9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05-Dec-22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49429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05-Dec-22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5105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0901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08595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05-Dec-22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3679448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17" y="1600201"/>
            <a:ext cx="8444006" cy="1912454"/>
          </a:xfrm>
        </p:spPr>
        <p:txBody>
          <a:bodyPr/>
          <a:lstStyle/>
          <a:p>
            <a:pPr algn="ctr" rtl="1"/>
            <a:r>
              <a:rPr lang="ar-LB" sz="4500" b="1" dirty="0">
                <a:solidFill>
                  <a:srgbClr val="FF0000"/>
                </a:solidFill>
              </a:rPr>
              <a:t>مَركَزُ التَّربِيَّةِ الدّينِيَّة</a:t>
            </a:r>
            <a:br>
              <a:rPr lang="ar-LB" sz="4500" b="1" dirty="0">
                <a:solidFill>
                  <a:srgbClr val="FF0000"/>
                </a:solidFill>
              </a:rPr>
            </a:br>
            <a:r>
              <a:rPr lang="ar-LB" sz="4500" b="1" dirty="0">
                <a:solidFill>
                  <a:srgbClr val="FF0000"/>
                </a:solidFill>
              </a:rPr>
              <a:t>رُهبانِيَّةُ القَلبَين الأقدَسَين </a:t>
            </a:r>
            <a:endParaRPr lang="en-US" sz="4500" b="1" dirty="0">
              <a:solidFill>
                <a:srgbClr val="FF0000"/>
              </a:solidFill>
            </a:endParaRPr>
          </a:p>
        </p:txBody>
      </p:sp>
      <p:sp>
        <p:nvSpPr>
          <p:cNvPr id="3" name="Subtitle 2"/>
          <p:cNvSpPr>
            <a:spLocks noGrp="1"/>
          </p:cNvSpPr>
          <p:nvPr>
            <p:ph type="subTitle" idx="1"/>
          </p:nvPr>
        </p:nvSpPr>
        <p:spPr>
          <a:xfrm>
            <a:off x="-174811" y="4569946"/>
            <a:ext cx="8169174" cy="822674"/>
          </a:xfrm>
        </p:spPr>
        <p:txBody>
          <a:bodyPr>
            <a:noAutofit/>
          </a:bodyPr>
          <a:lstStyle/>
          <a:p>
            <a:pPr algn="ctr" rtl="1"/>
            <a:r>
              <a:rPr lang="ar-LB" sz="4000" b="1" dirty="0">
                <a:latin typeface="Adobe Arabic" panose="02040503050201020203" pitchFamily="18" charset="-78"/>
                <a:cs typeface="+mj-cs"/>
              </a:rPr>
              <a:t>يُقَدِّمُ </a:t>
            </a:r>
          </a:p>
          <a:p>
            <a:pPr algn="ctr" rtl="1"/>
            <a:r>
              <a:rPr lang="ar-LB" sz="4000" b="1" dirty="0">
                <a:latin typeface="Adobe Arabic" panose="02040503050201020203" pitchFamily="18" charset="-78"/>
                <a:cs typeface="+mj-cs"/>
              </a:rPr>
              <a:t>كِتابَ</a:t>
            </a:r>
            <a:r>
              <a:rPr lang="en-US" sz="4000" b="1" dirty="0">
                <a:latin typeface="Adobe Arabic" panose="02040503050201020203" pitchFamily="18" charset="-78"/>
                <a:cs typeface="+mj-cs"/>
              </a:rPr>
              <a:t> </a:t>
            </a:r>
            <a:r>
              <a:rPr lang="ar-LB" sz="4000" b="1" dirty="0">
                <a:latin typeface="Adobe Arabic" panose="02040503050201020203" pitchFamily="18" charset="-78"/>
                <a:cs typeface="+mj-cs"/>
              </a:rPr>
              <a:t>الأَساسِيَّ السّادِس</a:t>
            </a:r>
            <a:endParaRPr lang="en-US" sz="4000" b="1" dirty="0">
              <a:latin typeface="Adobe Arabic" panose="02040503050201020203" pitchFamily="18" charset="-78"/>
              <a:cs typeface="+mj-cs"/>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2" name="Title 1"/>
          <p:cNvSpPr>
            <a:spLocks noGrp="1"/>
          </p:cNvSpPr>
          <p:nvPr>
            <p:ph type="title"/>
          </p:nvPr>
        </p:nvSpPr>
        <p:spPr/>
        <p:txBody>
          <a:bodyPr/>
          <a:lstStyle/>
          <a:p>
            <a:endParaRPr lang="en-US"/>
          </a:p>
        </p:txBody>
      </p:sp>
      <p:sp>
        <p:nvSpPr>
          <p:cNvPr id="3" name="Rectangle 2"/>
          <p:cNvSpPr/>
          <p:nvPr/>
        </p:nvSpPr>
        <p:spPr>
          <a:xfrm>
            <a:off x="0" y="0"/>
            <a:ext cx="9143999" cy="1936428"/>
          </a:xfrm>
          <a:prstGeom prst="rect">
            <a:avLst/>
          </a:prstGeom>
          <a:solidFill>
            <a:schemeClr val="accent5">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قَبَلْ ما يِجِيْ يَسوع كِانُوا النِّاسْ نَاطْرِين</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نَاطْرِينْ مِينْ يخَلُّصُنْ من هَالحَياة الصَّعْبِة</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واللَّه كَمِان كِان نَاطِرْ! نَاطِرْ مَينْ يِقْبَلْ</a:t>
            </a:r>
            <a:endParaRPr lang="en-US" sz="2800" dirty="0">
              <a:latin typeface="Calibri" panose="020F0502020204030204" pitchFamily="34" charset="0"/>
              <a:ea typeface="Times New Roman" panose="02020603050405020304" pitchFamily="18"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 إنُّو يِدْخُلْ مَعُو بِمَشرُوعْ الخَلاص</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8849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11965"/>
            <a:ext cx="9293286" cy="6969965"/>
          </a:xfrm>
        </p:spPr>
      </p:pic>
      <p:sp>
        <p:nvSpPr>
          <p:cNvPr id="5" name="Rectangle 4"/>
          <p:cNvSpPr/>
          <p:nvPr/>
        </p:nvSpPr>
        <p:spPr>
          <a:xfrm>
            <a:off x="5768788" y="497105"/>
            <a:ext cx="3684494" cy="1815882"/>
          </a:xfrm>
          <a:prstGeom prst="rect">
            <a:avLst/>
          </a:prstGeom>
        </p:spPr>
        <p:txBody>
          <a:bodyPr wrap="square">
            <a:spAutoFit/>
          </a:bodyPr>
          <a:lstStyle/>
          <a:p>
            <a:pPr algn="ctr"/>
            <a:r>
              <a:rPr lang="ar-SA" sz="2800" dirty="0">
                <a:solidFill>
                  <a:schemeClr val="bg2">
                    <a:lumMod val="90000"/>
                  </a:schemeClr>
                </a:solidFill>
              </a:rPr>
              <a:t>ولَمَّا لِقِي الشَّخص المُنِاسِبْ،</a:t>
            </a:r>
            <a:endParaRPr lang="en-US" sz="2800" dirty="0">
              <a:solidFill>
                <a:schemeClr val="bg2">
                  <a:lumMod val="90000"/>
                </a:schemeClr>
              </a:solidFill>
            </a:endParaRPr>
          </a:p>
          <a:p>
            <a:pPr algn="ctr"/>
            <a:r>
              <a:rPr lang="ar-SA" sz="2800" dirty="0">
                <a:solidFill>
                  <a:schemeClr val="bg2">
                    <a:lumMod val="90000"/>
                  </a:schemeClr>
                </a:solidFill>
              </a:rPr>
              <a:t> بعَتْ المَلاك جِبْرائيل</a:t>
            </a:r>
            <a:endParaRPr lang="en-US" sz="2800" dirty="0">
              <a:solidFill>
                <a:schemeClr val="bg2">
                  <a:lumMod val="90000"/>
                </a:schemeClr>
              </a:solidFill>
            </a:endParaRPr>
          </a:p>
          <a:p>
            <a:pPr algn="ctr"/>
            <a:r>
              <a:rPr lang="ar-SA" sz="2800" dirty="0">
                <a:solidFill>
                  <a:schemeClr val="bg2">
                    <a:lumMod val="90000"/>
                  </a:schemeClr>
                </a:solidFill>
              </a:rPr>
              <a:t> لَمَريَم مِن النَّاصرَة</a:t>
            </a:r>
            <a:endParaRPr lang="ar-LB" sz="2800" dirty="0">
              <a:solidFill>
                <a:schemeClr val="bg2">
                  <a:lumMod val="90000"/>
                </a:schemeClr>
              </a:solidFill>
            </a:endParaRPr>
          </a:p>
        </p:txBody>
      </p:sp>
    </p:spTree>
    <p:extLst>
      <p:ext uri="{BB962C8B-B14F-4D97-AF65-F5344CB8AC3E}">
        <p14:creationId xmlns:p14="http://schemas.microsoft.com/office/powerpoint/2010/main" val="359382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4" name="Rectangle 3"/>
          <p:cNvSpPr/>
          <p:nvPr/>
        </p:nvSpPr>
        <p:spPr>
          <a:xfrm>
            <a:off x="6408085" y="1523111"/>
            <a:ext cx="2090457" cy="2554545"/>
          </a:xfrm>
          <a:prstGeom prst="rect">
            <a:avLst/>
          </a:prstGeom>
        </p:spPr>
        <p:txBody>
          <a:bodyPr wrap="square">
            <a:spAutoFit/>
          </a:bodyPr>
          <a:lstStyle/>
          <a:p>
            <a:pPr algn="ctr"/>
            <a:r>
              <a:rPr lang="ar-SA" sz="4000" dirty="0">
                <a:solidFill>
                  <a:srgbClr val="FFFF00"/>
                </a:solidFill>
                <a:cs typeface="+mj-cs"/>
              </a:rPr>
              <a:t>يَل</a:t>
            </a:r>
            <a:r>
              <a:rPr lang="ar-LB" sz="4000" dirty="0">
                <a:solidFill>
                  <a:srgbClr val="FFFF00"/>
                </a:solidFill>
                <a:cs typeface="+mj-cs"/>
              </a:rPr>
              <a:t>ْل</a:t>
            </a:r>
            <a:r>
              <a:rPr lang="ar-SA" sz="4000" dirty="0">
                <a:solidFill>
                  <a:srgbClr val="FFFF00"/>
                </a:solidFill>
                <a:cs typeface="+mj-cs"/>
              </a:rPr>
              <a:t>ي كِانِتْ</a:t>
            </a:r>
            <a:endParaRPr lang="en-US" sz="4000" dirty="0">
              <a:solidFill>
                <a:srgbClr val="FFFF00"/>
              </a:solidFill>
              <a:cs typeface="+mj-cs"/>
            </a:endParaRPr>
          </a:p>
          <a:p>
            <a:pPr algn="ctr"/>
            <a:r>
              <a:rPr lang="ar-SA" sz="4000" dirty="0">
                <a:solidFill>
                  <a:srgbClr val="FFFF00"/>
                </a:solidFill>
                <a:cs typeface="+mj-cs"/>
              </a:rPr>
              <a:t> مَخْطُوبِة لَيوسِف </a:t>
            </a:r>
            <a:endParaRPr lang="en-US" sz="4000" dirty="0">
              <a:cs typeface="+mj-cs"/>
            </a:endParaRPr>
          </a:p>
        </p:txBody>
      </p:sp>
    </p:spTree>
    <p:extLst>
      <p:ext uri="{BB962C8B-B14F-4D97-AF65-F5344CB8AC3E}">
        <p14:creationId xmlns:p14="http://schemas.microsoft.com/office/powerpoint/2010/main" val="40137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4560538" y="652817"/>
            <a:ext cx="4280339" cy="590867"/>
          </a:xfrm>
          <a:prstGeom prst="rect">
            <a:avLst/>
          </a:prstGeom>
        </p:spPr>
        <p:txBody>
          <a:bodyPr wrap="none">
            <a:spAutoFit/>
          </a:bodyPr>
          <a:lstStyle/>
          <a:p>
            <a:pPr algn="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200" dirty="0">
                <a:solidFill>
                  <a:srgbClr val="FFC000"/>
                </a:solidFill>
                <a:latin typeface="Calibri" panose="020F0502020204030204" pitchFamily="34" charset="0"/>
                <a:ea typeface="Times New Roman" panose="02020603050405020304" pitchFamily="18" charset="0"/>
              </a:rPr>
              <a:t>وحِبْلِتْ من الرُّوح القُدُس</a:t>
            </a:r>
            <a:r>
              <a:rPr lang="en-US" sz="3200" dirty="0">
                <a:solidFill>
                  <a:srgbClr val="FFC000"/>
                </a:solidFill>
                <a:latin typeface="Tahoma" panose="020B0604030504040204" pitchFamily="34" charset="0"/>
                <a:ea typeface="Times New Roman" panose="02020603050405020304" pitchFamily="18" charset="0"/>
                <a:cs typeface="Arial" panose="020B0604020202020204" pitchFamily="34" charset="0"/>
              </a:rPr>
              <a:t>.</a:t>
            </a:r>
            <a:endParaRPr lang="en-US" sz="3200" dirty="0">
              <a:solidFill>
                <a:srgbClr val="FFC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0919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2771774" y="0"/>
            <a:ext cx="6372226" cy="1450525"/>
          </a:xfrm>
          <a:prstGeom prst="rect">
            <a:avLst/>
          </a:prstGeom>
          <a:solidFill>
            <a:schemeClr val="accent2">
              <a:lumMod val="40000"/>
              <a:lumOff val="6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2800" dirty="0">
                <a:latin typeface="Calibri" panose="020F0502020204030204" pitchFamily="34" charset="0"/>
              </a:rPr>
              <a:t>و</a:t>
            </a:r>
            <a:r>
              <a:rPr lang="ar-SA" sz="2800" dirty="0"/>
              <a:t>ه</a:t>
            </a:r>
            <a:r>
              <a:rPr lang="ar-LB" sz="2800" dirty="0"/>
              <a:t>ِ</a:t>
            </a:r>
            <a:r>
              <a:rPr lang="ar-SA" sz="2800" dirty="0"/>
              <a:t>ي</a:t>
            </a:r>
            <a:r>
              <a:rPr lang="ar-LB" sz="2800" dirty="0"/>
              <a:t>ي</a:t>
            </a:r>
            <a:r>
              <a:rPr lang="ar-SA" sz="2800" dirty="0"/>
              <a:t> حِبْلِي صَدَرْ أمْر من أُغوسطُس قَيصَر (الم</a:t>
            </a:r>
            <a:r>
              <a:rPr lang="ar-LB" sz="2800" dirty="0"/>
              <a:t>َ</a:t>
            </a:r>
            <a:r>
              <a:rPr lang="ar-SA" sz="2800" dirty="0"/>
              <a:t>لك) إنّنْ يَعملُو إحْصا لَ كِلْ سِكّان العَالَمْ (الرُّومانِي).</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555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1014412" y="137939"/>
            <a:ext cx="7115175" cy="989502"/>
          </a:xfrm>
          <a:prstGeom prst="rect">
            <a:avLst/>
          </a:prstGeom>
          <a:solidFill>
            <a:schemeClr val="accent2">
              <a:lumMod val="40000"/>
              <a:lumOff val="6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t>صَارُو النّاس كلُّن يرُوحُو، كِلْ واحَدْ عَ مَدينْتُو تَ يسَجِّلْ إسمُو فِيا</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462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132789" y="-84542"/>
            <a:ext cx="3081057" cy="6487417"/>
          </a:xfrm>
          <a:prstGeom prst="rect">
            <a:avLst/>
          </a:prstGeom>
          <a:solidFill>
            <a:schemeClr val="accent2">
              <a:lumMod val="40000"/>
              <a:lumOff val="6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000" dirty="0"/>
              <a:t>ويُوسف كَمان، طِلِعْ من مَدينِة النَّاصرَا بِمَنطَقِة الجَلِيل عَ مَدينِة دَاوود اللّي إسْمَا بَيت لَحم بِمَنطَقِة اليَهودِيّي، لِ أنُّو كان من بَيت دَاوود وسْليلْتُو، تَ يِتْسَجَّلْ هَونِيك هُوِّي ومَريم خَطيبْتُو، اللّي كِانِتْ حِبلي. </a:t>
            </a:r>
            <a:endParaRPr lang="en-US" sz="3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558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7249071" y="1382578"/>
            <a:ext cx="1865702" cy="2431435"/>
          </a:xfrm>
          <a:prstGeom prst="rect">
            <a:avLst/>
          </a:prstGeom>
        </p:spPr>
        <p:txBody>
          <a:bodyPr wrap="square">
            <a:spAutoFit/>
          </a:bodyPr>
          <a:lstStyle/>
          <a:p>
            <a:pPr algn="ctr" rtl="1"/>
            <a:r>
              <a:rPr lang="ar-SA" sz="3800" dirty="0">
                <a:solidFill>
                  <a:srgbClr val="FFC000"/>
                </a:solidFill>
                <a:ea typeface="Times New Roman" panose="02020603050405020304" pitchFamily="18" charset="0"/>
              </a:rPr>
              <a:t>هِنّي وهَونِيك</a:t>
            </a:r>
            <a:r>
              <a:rPr lang="ar-LB" sz="3800" dirty="0">
                <a:solidFill>
                  <a:srgbClr val="FFC000"/>
                </a:solidFill>
                <a:ea typeface="Times New Roman" panose="02020603050405020304" pitchFamily="18" charset="0"/>
              </a:rPr>
              <a:t>،</a:t>
            </a:r>
            <a:r>
              <a:rPr lang="ar-SA" sz="3800" dirty="0">
                <a:solidFill>
                  <a:srgbClr val="FFC000"/>
                </a:solidFill>
                <a:ea typeface="Times New Roman" panose="02020603050405020304" pitchFamily="18" charset="0"/>
              </a:rPr>
              <a:t> إجَا وَقتَا إنّا توَلِّدْ</a:t>
            </a:r>
            <a:endParaRPr lang="en-US" sz="3800" dirty="0">
              <a:solidFill>
                <a:srgbClr val="FFC000"/>
              </a:solidFill>
            </a:endParaRPr>
          </a:p>
        </p:txBody>
      </p:sp>
    </p:spTree>
    <p:extLst>
      <p:ext uri="{BB962C8B-B14F-4D97-AF65-F5344CB8AC3E}">
        <p14:creationId xmlns:p14="http://schemas.microsoft.com/office/powerpoint/2010/main" val="224760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5349076" y="393558"/>
            <a:ext cx="3685624" cy="769441"/>
          </a:xfrm>
          <a:prstGeom prst="rect">
            <a:avLst/>
          </a:prstGeom>
        </p:spPr>
        <p:txBody>
          <a:bodyPr wrap="none">
            <a:spAutoFit/>
          </a:bodyPr>
          <a:lstStyle/>
          <a:p>
            <a:r>
              <a:rPr lang="ar-SA" sz="4400" dirty="0">
                <a:solidFill>
                  <a:srgbClr val="FFC000"/>
                </a:solidFill>
                <a:ea typeface="Times New Roman" panose="02020603050405020304" pitchFamily="18" charset="0"/>
              </a:rPr>
              <a:t>وجابِت إبنَا البِكِر</a:t>
            </a:r>
            <a:endParaRPr lang="en-US" sz="4400" dirty="0">
              <a:solidFill>
                <a:srgbClr val="FFC000"/>
              </a:solidFill>
            </a:endParaRPr>
          </a:p>
        </p:txBody>
      </p:sp>
    </p:spTree>
    <p:extLst>
      <p:ext uri="{BB962C8B-B14F-4D97-AF65-F5344CB8AC3E}">
        <p14:creationId xmlns:p14="http://schemas.microsoft.com/office/powerpoint/2010/main" val="241713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6414245" y="2420558"/>
            <a:ext cx="2729753" cy="3029547"/>
          </a:xfrm>
          <a:prstGeom prst="rect">
            <a:avLst/>
          </a:prstGeom>
        </p:spPr>
        <p:txBody>
          <a:bodyPr wrap="square">
            <a:spAutoFit/>
          </a:bodyPr>
          <a:lstStyle/>
          <a:p>
            <a:pPr algn="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000" dirty="0">
                <a:solidFill>
                  <a:srgbClr val="FFC000"/>
                </a:solidFill>
                <a:latin typeface="Calibri" panose="020F0502020204030204" pitchFamily="34" charset="0"/>
                <a:ea typeface="Times New Roman" panose="02020603050405020304" pitchFamily="18" charset="0"/>
              </a:rPr>
              <a:t>قَمَّطتُو، ونيَّمِتُو بالمَعلِف، لِ أنوّ ما كِان فِي مَطرَحْ بالدِّيوان يَلّي بيِسْتَقبْلُو فيه الضُّيوف</a:t>
            </a:r>
            <a:r>
              <a:rPr lang="en-US" sz="3000" dirty="0">
                <a:solidFill>
                  <a:srgbClr val="FFC000"/>
                </a:solidFill>
                <a:latin typeface="Tahoma" panose="020B0604030504040204" pitchFamily="34" charset="0"/>
                <a:ea typeface="Times New Roman" panose="02020603050405020304" pitchFamily="18" charset="0"/>
                <a:cs typeface="Arial" panose="020B0604020202020204" pitchFamily="34" charset="0"/>
              </a:rPr>
              <a:t>.</a:t>
            </a:r>
            <a:endParaRPr lang="en-US" sz="3000" dirty="0">
              <a:solidFill>
                <a:srgbClr val="FFC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398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eb6\10.png"/>
          <p:cNvPicPr>
            <a:picLocks noChangeAspect="1" noChangeArrowheads="1"/>
          </p:cNvPicPr>
          <p:nvPr/>
        </p:nvPicPr>
        <p:blipFill>
          <a:blip r:embed="rId4" cstate="print"/>
          <a:srcRect/>
          <a:stretch>
            <a:fillRect/>
          </a:stretch>
        </p:blipFill>
        <p:spPr bwMode="auto">
          <a:xfrm>
            <a:off x="1945669" y="0"/>
            <a:ext cx="5147461" cy="6722678"/>
          </a:xfrm>
          <a:prstGeom prst="rect">
            <a:avLst/>
          </a:prstGeom>
          <a:noFill/>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2" name="Title 1"/>
          <p:cNvSpPr>
            <a:spLocks noGrp="1"/>
          </p:cNvSpPr>
          <p:nvPr>
            <p:ph type="title"/>
          </p:nvPr>
        </p:nvSpPr>
        <p:spPr>
          <a:xfrm>
            <a:off x="2532528" y="327211"/>
            <a:ext cx="6463554" cy="2039471"/>
          </a:xfrm>
        </p:spPr>
        <p:txBody>
          <a:bodyPr>
            <a:normAutofit/>
          </a:bodyPr>
          <a:lstStyle/>
          <a:p>
            <a:pPr algn="ctr"/>
            <a:r>
              <a:rPr lang="ar-SA" b="1" dirty="0">
                <a:solidFill>
                  <a:schemeClr val="bg1"/>
                </a:solidFill>
              </a:rPr>
              <a:t>وكان في بالمَنْطقَا رِعْيَان،</a:t>
            </a:r>
            <a:br>
              <a:rPr lang="ar-LB" b="1" dirty="0">
                <a:solidFill>
                  <a:schemeClr val="bg1"/>
                </a:solidFill>
              </a:rPr>
            </a:br>
            <a:r>
              <a:rPr lang="ar-SA" b="1" dirty="0">
                <a:solidFill>
                  <a:schemeClr val="bg1"/>
                </a:solidFill>
              </a:rPr>
              <a:t> عَم يِسْهَرو بالدَّور</a:t>
            </a:r>
            <a:br>
              <a:rPr lang="ar-LB" b="1" dirty="0">
                <a:solidFill>
                  <a:schemeClr val="bg1"/>
                </a:solidFill>
              </a:rPr>
            </a:br>
            <a:r>
              <a:rPr lang="ar-SA" b="1" dirty="0">
                <a:solidFill>
                  <a:schemeClr val="bg1"/>
                </a:solidFill>
              </a:rPr>
              <a:t> عَ قَطيعُن</a:t>
            </a:r>
            <a:endParaRPr lang="en-US" b="1" dirty="0">
              <a:solidFill>
                <a:schemeClr val="bg1"/>
              </a:solidFill>
            </a:endParaRPr>
          </a:p>
        </p:txBody>
      </p:sp>
    </p:spTree>
    <p:extLst>
      <p:ext uri="{BB962C8B-B14F-4D97-AF65-F5344CB8AC3E}">
        <p14:creationId xmlns:p14="http://schemas.microsoft.com/office/powerpoint/2010/main" val="249226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3415553" y="416424"/>
            <a:ext cx="5405717" cy="1569660"/>
          </a:xfrm>
          <a:prstGeom prst="rect">
            <a:avLst/>
          </a:prstGeom>
        </p:spPr>
        <p:txBody>
          <a:bodyPr wrap="square">
            <a:spAutoFit/>
          </a:bodyPr>
          <a:lstStyle/>
          <a:p>
            <a:pPr algn="ctr"/>
            <a:r>
              <a:rPr lang="ar-SA" sz="3200" dirty="0">
                <a:solidFill>
                  <a:schemeClr val="bg1"/>
                </a:solidFill>
                <a:ea typeface="Times New Roman" panose="02020603050405020304" pitchFamily="18" charset="0"/>
              </a:rPr>
              <a:t>وفَجْئَا ظَهَرلُن مَلاك الرَّب، ومَجِدْ الرَّب شَعشَع حْواليُن، خِافُو كتير. </a:t>
            </a:r>
            <a:endParaRPr lang="en-US" sz="3200" dirty="0">
              <a:solidFill>
                <a:schemeClr val="bg1"/>
              </a:solidFill>
            </a:endParaRPr>
          </a:p>
        </p:txBody>
      </p:sp>
    </p:spTree>
    <p:extLst>
      <p:ext uri="{BB962C8B-B14F-4D97-AF65-F5344CB8AC3E}">
        <p14:creationId xmlns:p14="http://schemas.microsoft.com/office/powerpoint/2010/main" val="404148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4639235" y="201271"/>
            <a:ext cx="5405717" cy="584775"/>
          </a:xfrm>
          <a:prstGeom prst="rect">
            <a:avLst/>
          </a:prstGeom>
        </p:spPr>
        <p:txBody>
          <a:bodyPr wrap="square">
            <a:spAutoFit/>
          </a:bodyPr>
          <a:lstStyle/>
          <a:p>
            <a:pPr algn="ctr"/>
            <a:r>
              <a:rPr lang="ar-SA" sz="3200" b="1" dirty="0">
                <a:solidFill>
                  <a:schemeClr val="bg1"/>
                </a:solidFill>
              </a:rPr>
              <a:t>بَسْ المَلاك قَلُّنْ</a:t>
            </a:r>
            <a:r>
              <a:rPr lang="ar-LB" sz="3200" b="1" dirty="0">
                <a:solidFill>
                  <a:schemeClr val="bg1"/>
                </a:solidFill>
              </a:rPr>
              <a:t>:</a:t>
            </a:r>
            <a:r>
              <a:rPr lang="ar-SA" sz="3200" b="1" dirty="0">
                <a:solidFill>
                  <a:schemeClr val="bg1"/>
                </a:solidFill>
              </a:rPr>
              <a:t> </a:t>
            </a:r>
            <a:endParaRPr lang="en-US" sz="3200" b="1" dirty="0">
              <a:solidFill>
                <a:schemeClr val="bg1"/>
              </a:solidFill>
            </a:endParaRPr>
          </a:p>
        </p:txBody>
      </p:sp>
      <p:sp>
        <p:nvSpPr>
          <p:cNvPr id="7" name="Cloud Callout 6"/>
          <p:cNvSpPr/>
          <p:nvPr/>
        </p:nvSpPr>
        <p:spPr>
          <a:xfrm>
            <a:off x="2408349" y="1287887"/>
            <a:ext cx="3212521" cy="4119345"/>
          </a:xfrm>
          <a:prstGeom prst="cloudCallout">
            <a:avLst>
              <a:gd name="adj1" fmla="val 39454"/>
              <a:gd name="adj2" fmla="val -7370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200" dirty="0">
                <a:solidFill>
                  <a:schemeClr val="tx1"/>
                </a:solidFill>
              </a:rPr>
              <a:t>«ما</a:t>
            </a:r>
            <a:r>
              <a:rPr lang="ar-SA" sz="2200" dirty="0">
                <a:solidFill>
                  <a:schemeClr val="tx1"/>
                </a:solidFill>
              </a:rPr>
              <a:t> تْخَافُو، أنا عَمْ بَشّرْكُنْ بْفرَحْ عَظيم، رَحْ يعِمّ الشَّعب كِلّو : لِ أَنّ اليَوم وُلد</a:t>
            </a:r>
            <a:r>
              <a:rPr lang="ar-LB" sz="2200" dirty="0">
                <a:solidFill>
                  <a:schemeClr val="tx1"/>
                </a:solidFill>
              </a:rPr>
              <a:t> </a:t>
            </a:r>
            <a:r>
              <a:rPr lang="ar-SA" sz="2200" dirty="0">
                <a:solidFill>
                  <a:schemeClr val="tx1"/>
                </a:solidFill>
              </a:rPr>
              <a:t>لَئلْكُنْ مْخَلّص، هوّي المَسيح الرَّب، بْ مَدينِة دَاوود</a:t>
            </a:r>
            <a:r>
              <a:rPr lang="ar-LB" sz="2200" dirty="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280573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7" name="Cloud Callout 6"/>
          <p:cNvSpPr/>
          <p:nvPr/>
        </p:nvSpPr>
        <p:spPr>
          <a:xfrm>
            <a:off x="1680883" y="174813"/>
            <a:ext cx="5526741" cy="2151529"/>
          </a:xfrm>
          <a:prstGeom prst="cloudCallout">
            <a:avLst>
              <a:gd name="adj1" fmla="val 65975"/>
              <a:gd name="adj2" fmla="val -2884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a:t>
            </a:r>
            <a:r>
              <a:rPr lang="ar-SA" sz="2800" dirty="0">
                <a:solidFill>
                  <a:schemeClr val="tx1"/>
                </a:solidFill>
              </a:rPr>
              <a:t>خِدُو هَالعَلامِي : بِتْشُوفُو طِفل مْقَمَّطْ ونِايِمْ بالمَعلِف</a:t>
            </a:r>
            <a:r>
              <a:rPr lang="ar-LB" sz="2800" dirty="0">
                <a:solidFill>
                  <a:schemeClr val="tx1"/>
                </a:solidFill>
              </a:rPr>
              <a:t>»</a:t>
            </a:r>
            <a:r>
              <a:rPr lang="ar-SA" sz="2800" dirty="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239792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699247" y="322293"/>
            <a:ext cx="7664824" cy="1261884"/>
          </a:xfrm>
          <a:prstGeom prst="rect">
            <a:avLst/>
          </a:prstGeom>
        </p:spPr>
        <p:txBody>
          <a:bodyPr wrap="square">
            <a:spAutoFit/>
          </a:bodyPr>
          <a:lstStyle/>
          <a:p>
            <a:r>
              <a:rPr lang="ar-SA" sz="3800" dirty="0">
                <a:ea typeface="Times New Roman" panose="02020603050405020304" pitchFamily="18" charset="0"/>
              </a:rPr>
              <a:t>وَفَجْئا نْضَمّ لَلْمَلاك جُمهُور من العَسْكَر السَّمِاوِي، صارُو يسَبْحُو أللّه ويقُولُو</a:t>
            </a:r>
            <a:r>
              <a:rPr lang="ar-SA" dirty="0">
                <a:ea typeface="Times New Roman" panose="02020603050405020304" pitchFamily="18" charset="0"/>
              </a:rPr>
              <a:t>:</a:t>
            </a:r>
            <a:endParaRPr lang="en-US" dirty="0"/>
          </a:p>
        </p:txBody>
      </p:sp>
      <p:sp>
        <p:nvSpPr>
          <p:cNvPr id="6" name="Cloud Callout 5"/>
          <p:cNvSpPr/>
          <p:nvPr/>
        </p:nvSpPr>
        <p:spPr>
          <a:xfrm>
            <a:off x="1452284" y="1586755"/>
            <a:ext cx="5526741" cy="2151529"/>
          </a:xfrm>
          <a:prstGeom prst="cloudCallout">
            <a:avLst>
              <a:gd name="adj1" fmla="val 65975"/>
              <a:gd name="adj2" fmla="val -2884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a:solidFill>
                  <a:schemeClr val="tx1"/>
                </a:solidFill>
              </a:rPr>
              <a:t>«</a:t>
            </a:r>
            <a:r>
              <a:rPr lang="ar-SA" sz="2800" dirty="0">
                <a:solidFill>
                  <a:schemeClr val="tx1"/>
                </a:solidFill>
              </a:rPr>
              <a:t>المَجدُ للّه في العُلَى وعلَى الأَرضِ السَّلام وفي النَّاس المَسرّة</a:t>
            </a:r>
            <a:r>
              <a:rPr lang="ar-LB" sz="2800" dirty="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16505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5" name="Rectangle 4"/>
          <p:cNvSpPr/>
          <p:nvPr/>
        </p:nvSpPr>
        <p:spPr>
          <a:xfrm>
            <a:off x="0" y="255058"/>
            <a:ext cx="8969188" cy="1015663"/>
          </a:xfrm>
          <a:prstGeom prst="rect">
            <a:avLst/>
          </a:prstGeom>
        </p:spPr>
        <p:txBody>
          <a:bodyPr wrap="square">
            <a:spAutoFit/>
          </a:bodyPr>
          <a:lstStyle/>
          <a:p>
            <a:pPr algn="ctr"/>
            <a:r>
              <a:rPr lang="ar-SA" sz="3000" dirty="0">
                <a:solidFill>
                  <a:schemeClr val="bg2"/>
                </a:solidFill>
                <a:ea typeface="Times New Roman" panose="02020603050405020304" pitchFamily="18" charset="0"/>
              </a:rPr>
              <a:t>ولما تَرَكُنْ المَلاك ورِجِعْ عَ السَّما، قِالو الرِّعيان بَين بَعضُن : </a:t>
            </a:r>
            <a:endParaRPr lang="en-US" sz="3000" dirty="0">
              <a:solidFill>
                <a:schemeClr val="bg2"/>
              </a:solidFill>
            </a:endParaRPr>
          </a:p>
        </p:txBody>
      </p:sp>
      <p:sp>
        <p:nvSpPr>
          <p:cNvPr id="6" name="Oval Callout 5"/>
          <p:cNvSpPr/>
          <p:nvPr/>
        </p:nvSpPr>
        <p:spPr>
          <a:xfrm>
            <a:off x="2622177" y="927849"/>
            <a:ext cx="5365376" cy="1748118"/>
          </a:xfrm>
          <a:prstGeom prst="wedgeEllipseCallout">
            <a:avLst>
              <a:gd name="adj1" fmla="val -57424"/>
              <a:gd name="adj2" fmla="val 6557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bg2">
                    <a:lumMod val="25000"/>
                  </a:schemeClr>
                </a:solidFill>
              </a:rPr>
              <a:t>«</a:t>
            </a:r>
            <a:r>
              <a:rPr lang="ar-SA" sz="3000" dirty="0">
                <a:solidFill>
                  <a:schemeClr val="bg2">
                    <a:lumMod val="25000"/>
                  </a:schemeClr>
                </a:solidFill>
              </a:rPr>
              <a:t>قُومُو تَ نْرُوح عَ بيت لَحم، ونْشُوف يَلّي صَارْ، والرَّب</a:t>
            </a:r>
            <a:r>
              <a:rPr lang="ar-LB" sz="3000" dirty="0">
                <a:solidFill>
                  <a:schemeClr val="bg2">
                    <a:lumMod val="25000"/>
                  </a:schemeClr>
                </a:solidFill>
              </a:rPr>
              <a:t>ّ</a:t>
            </a:r>
            <a:r>
              <a:rPr lang="ar-SA" sz="3000" dirty="0">
                <a:solidFill>
                  <a:schemeClr val="bg2">
                    <a:lumMod val="25000"/>
                  </a:schemeClr>
                </a:solidFill>
              </a:rPr>
              <a:t> خَبّرْنا عَنّو</a:t>
            </a:r>
            <a:r>
              <a:rPr lang="ar-LB" sz="3000" dirty="0">
                <a:solidFill>
                  <a:schemeClr val="bg2">
                    <a:lumMod val="25000"/>
                  </a:schemeClr>
                </a:solidFill>
              </a:rPr>
              <a:t>»</a:t>
            </a:r>
            <a:endParaRPr lang="en-US" sz="3000" dirty="0">
              <a:solidFill>
                <a:schemeClr val="bg2">
                  <a:lumMod val="25000"/>
                </a:schemeClr>
              </a:solidFill>
            </a:endParaRPr>
          </a:p>
        </p:txBody>
      </p:sp>
    </p:spTree>
    <p:extLst>
      <p:ext uri="{BB962C8B-B14F-4D97-AF65-F5344CB8AC3E}">
        <p14:creationId xmlns:p14="http://schemas.microsoft.com/office/powerpoint/2010/main" val="312215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0" y="255058"/>
            <a:ext cx="8969188" cy="584775"/>
          </a:xfrm>
          <a:prstGeom prst="rect">
            <a:avLst/>
          </a:prstGeom>
        </p:spPr>
        <p:txBody>
          <a:bodyPr wrap="square">
            <a:spAutoFit/>
          </a:bodyPr>
          <a:lstStyle/>
          <a:p>
            <a:pPr algn="ctr"/>
            <a:r>
              <a:rPr lang="ar-SA" sz="3200" dirty="0">
                <a:solidFill>
                  <a:srgbClr val="FFFF00"/>
                </a:solidFill>
              </a:rPr>
              <a:t>وإجُو دِغْرِي، لاقو مَريَم ويُوسف، والطِّفل نِايِم ب</a:t>
            </a:r>
            <a:r>
              <a:rPr lang="ar-LB" sz="3200" dirty="0">
                <a:solidFill>
                  <a:srgbClr val="FFFF00"/>
                </a:solidFill>
              </a:rPr>
              <a:t>ِ</a:t>
            </a:r>
            <a:r>
              <a:rPr lang="ar-SA" sz="3200" dirty="0">
                <a:solidFill>
                  <a:srgbClr val="FFFF00"/>
                </a:solidFill>
              </a:rPr>
              <a:t>المَعلَف</a:t>
            </a:r>
            <a:endParaRPr lang="en-US" sz="3000" dirty="0">
              <a:solidFill>
                <a:srgbClr val="FFFF00"/>
              </a:solidFill>
            </a:endParaRPr>
          </a:p>
        </p:txBody>
      </p:sp>
    </p:spTree>
    <p:extLst>
      <p:ext uri="{BB962C8B-B14F-4D97-AF65-F5344CB8AC3E}">
        <p14:creationId xmlns:p14="http://schemas.microsoft.com/office/powerpoint/2010/main" val="289338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0" y="255058"/>
            <a:ext cx="8969188" cy="1077218"/>
          </a:xfrm>
          <a:prstGeom prst="rect">
            <a:avLst/>
          </a:prstGeom>
        </p:spPr>
        <p:txBody>
          <a:bodyPr wrap="square">
            <a:spAutoFit/>
          </a:bodyPr>
          <a:lstStyle/>
          <a:p>
            <a:pPr algn="ctr"/>
            <a:r>
              <a:rPr lang="ar-SA" sz="3200" dirty="0">
                <a:solidFill>
                  <a:srgbClr val="FFFF00"/>
                </a:solidFill>
              </a:rPr>
              <a:t>ولَمَّنْ شِافُو الّلي شافُوه، صارُو يخَبْرو شو قالُولُن</a:t>
            </a:r>
            <a:endParaRPr lang="ar-LB" sz="3200" dirty="0">
              <a:solidFill>
                <a:srgbClr val="FFFF00"/>
              </a:solidFill>
            </a:endParaRPr>
          </a:p>
          <a:p>
            <a:pPr algn="ctr"/>
            <a:r>
              <a:rPr lang="ar-SA" sz="3200" dirty="0">
                <a:solidFill>
                  <a:srgbClr val="FFFF00"/>
                </a:solidFill>
              </a:rPr>
              <a:t> عن الطِّفل</a:t>
            </a:r>
            <a:r>
              <a:rPr lang="ar-SA" sz="3200" dirty="0"/>
              <a:t>.</a:t>
            </a:r>
            <a:endParaRPr lang="en-US" sz="3000" dirty="0">
              <a:solidFill>
                <a:srgbClr val="FFFF00"/>
              </a:solidFill>
            </a:endParaRPr>
          </a:p>
        </p:txBody>
      </p:sp>
    </p:spTree>
    <p:extLst>
      <p:ext uri="{BB962C8B-B14F-4D97-AF65-F5344CB8AC3E}">
        <p14:creationId xmlns:p14="http://schemas.microsoft.com/office/powerpoint/2010/main" val="75951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1976718" y="228165"/>
            <a:ext cx="5486400" cy="954107"/>
          </a:xfrm>
          <a:prstGeom prst="rect">
            <a:avLst/>
          </a:prstGeom>
        </p:spPr>
        <p:txBody>
          <a:bodyPr wrap="square">
            <a:spAutoFit/>
          </a:bodyPr>
          <a:lstStyle/>
          <a:p>
            <a:pPr algn="ctr"/>
            <a:r>
              <a:rPr lang="ar-SA" sz="2800" dirty="0">
                <a:solidFill>
                  <a:srgbClr val="FFFF00"/>
                </a:solidFill>
                <a:ea typeface="Times New Roman" panose="02020603050405020304" pitchFamily="18" charset="0"/>
              </a:rPr>
              <a:t>وكِلّ يَل</a:t>
            </a:r>
            <a:r>
              <a:rPr lang="ar-LB" sz="2800" dirty="0">
                <a:solidFill>
                  <a:srgbClr val="FFFF00"/>
                </a:solidFill>
                <a:ea typeface="Times New Roman" panose="02020603050405020304" pitchFamily="18" charset="0"/>
              </a:rPr>
              <a:t>ْل</a:t>
            </a:r>
            <a:r>
              <a:rPr lang="ar-SA" sz="2800" dirty="0">
                <a:solidFill>
                  <a:srgbClr val="FFFF00"/>
                </a:solidFill>
                <a:ea typeface="Times New Roman" panose="02020603050405020304" pitchFamily="18" charset="0"/>
              </a:rPr>
              <a:t>ى سِمعُو بهالشّي نْدَهَشو من الّلي قالولُنْ يِاه الرِّعْيان. </a:t>
            </a:r>
            <a:endParaRPr lang="en-US" sz="2800" dirty="0">
              <a:solidFill>
                <a:srgbClr val="FFFF00"/>
              </a:solidFill>
            </a:endParaRPr>
          </a:p>
        </p:txBody>
      </p:sp>
    </p:spTree>
    <p:extLst>
      <p:ext uri="{BB962C8B-B14F-4D97-AF65-F5344CB8AC3E}">
        <p14:creationId xmlns:p14="http://schemas.microsoft.com/office/powerpoint/2010/main" val="272168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305365" cy="6979024"/>
          </a:xfrm>
        </p:spPr>
      </p:pic>
      <p:sp>
        <p:nvSpPr>
          <p:cNvPr id="5" name="Rectangle 4"/>
          <p:cNvSpPr/>
          <p:nvPr/>
        </p:nvSpPr>
        <p:spPr>
          <a:xfrm>
            <a:off x="255496" y="389966"/>
            <a:ext cx="1976718" cy="4770537"/>
          </a:xfrm>
          <a:prstGeom prst="rect">
            <a:avLst/>
          </a:prstGeom>
        </p:spPr>
        <p:txBody>
          <a:bodyPr wrap="square">
            <a:spAutoFit/>
          </a:bodyPr>
          <a:lstStyle/>
          <a:p>
            <a:pPr algn="ctr"/>
            <a:r>
              <a:rPr lang="ar-SA" sz="3800" dirty="0">
                <a:solidFill>
                  <a:srgbClr val="FFFF00"/>
                </a:solidFill>
                <a:ea typeface="Times New Roman" panose="02020603050405020304" pitchFamily="18" charset="0"/>
              </a:rPr>
              <a:t>بَسْ مَريَم كِانت تِحفَظْ كِلْ هالإشْيا بِقَلْبا، وتْفَكِّرْ فيا. </a:t>
            </a:r>
            <a:endParaRPr lang="en-US" sz="3800" dirty="0">
              <a:solidFill>
                <a:srgbClr val="FFFF00"/>
              </a:solidFill>
            </a:endParaRPr>
          </a:p>
        </p:txBody>
      </p:sp>
    </p:spTree>
    <p:extLst>
      <p:ext uri="{BB962C8B-B14F-4D97-AF65-F5344CB8AC3E}">
        <p14:creationId xmlns:p14="http://schemas.microsoft.com/office/powerpoint/2010/main" val="292822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447" y="1091414"/>
            <a:ext cx="5733825" cy="902826"/>
          </a:xfrm>
        </p:spPr>
        <p:txBody>
          <a:bodyPr/>
          <a:lstStyle/>
          <a:p>
            <a:pPr rtl="1"/>
            <a:r>
              <a:rPr lang="ar-LB" dirty="0">
                <a:solidFill>
                  <a:schemeClr val="accent1">
                    <a:lumMod val="50000"/>
                  </a:schemeClr>
                </a:solidFill>
              </a:rPr>
              <a:t>اللِّقاءُ</a:t>
            </a:r>
            <a:r>
              <a:rPr lang="en-US" dirty="0">
                <a:solidFill>
                  <a:schemeClr val="accent1">
                    <a:lumMod val="50000"/>
                  </a:schemeClr>
                </a:solidFill>
              </a:rPr>
              <a:t>  </a:t>
            </a:r>
            <a:r>
              <a:rPr lang="ar-LB" dirty="0">
                <a:solidFill>
                  <a:schemeClr val="accent1">
                    <a:lumMod val="50000"/>
                  </a:schemeClr>
                </a:solidFill>
              </a:rPr>
              <a:t>التّاسِع</a:t>
            </a:r>
            <a:endParaRPr lang="en-US" dirty="0">
              <a:solidFill>
                <a:schemeClr val="accent1">
                  <a:lumMod val="50000"/>
                </a:schemeClr>
              </a:solidFill>
            </a:endParaRPr>
          </a:p>
        </p:txBody>
      </p:sp>
      <p:sp>
        <p:nvSpPr>
          <p:cNvPr id="3" name="Subtitle 2"/>
          <p:cNvSpPr>
            <a:spLocks noGrp="1"/>
          </p:cNvSpPr>
          <p:nvPr>
            <p:ph type="subTitle" idx="1"/>
          </p:nvPr>
        </p:nvSpPr>
        <p:spPr>
          <a:xfrm>
            <a:off x="-447542" y="3259719"/>
            <a:ext cx="6691450" cy="2327493"/>
          </a:xfrm>
        </p:spPr>
        <p:txBody>
          <a:bodyPr>
            <a:noAutofit/>
          </a:bodyPr>
          <a:lstStyle/>
          <a:p>
            <a:pPr algn="ctr" rtl="1"/>
            <a:endParaRPr lang="ar-LB" sz="4500" b="1" dirty="0">
              <a:solidFill>
                <a:schemeClr val="accent6">
                  <a:lumMod val="50000"/>
                </a:schemeClr>
              </a:solidFill>
            </a:endParaRPr>
          </a:p>
          <a:p>
            <a:pPr rtl="1"/>
            <a:r>
              <a:rPr lang="ar-LB" sz="5400" dirty="0"/>
              <a:t>وُلِد لَكُم اليَومَ مُخَلِّص</a:t>
            </a:r>
          </a:p>
          <a:p>
            <a:pPr rtl="1"/>
            <a:r>
              <a:rPr lang="ar-LB" sz="5400" dirty="0"/>
              <a:t>     (الجُزءُ الأَوَّل)</a:t>
            </a:r>
            <a:endParaRPr lang="en-US" sz="5400" dirty="0"/>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
        <p:nvSpPr>
          <p:cNvPr id="6" name="Rectangle 5"/>
          <p:cNvSpPr/>
          <p:nvPr/>
        </p:nvSpPr>
        <p:spPr>
          <a:xfrm>
            <a:off x="927847" y="618130"/>
            <a:ext cx="5284694" cy="2062103"/>
          </a:xfrm>
          <a:prstGeom prst="rect">
            <a:avLst/>
          </a:prstGeom>
        </p:spPr>
        <p:txBody>
          <a:bodyPr wrap="square">
            <a:spAutoFit/>
          </a:bodyPr>
          <a:lstStyle/>
          <a:p>
            <a:pPr algn="ctr"/>
            <a:r>
              <a:rPr lang="ar-SA" sz="3200" dirty="0">
                <a:solidFill>
                  <a:srgbClr val="FFFF00"/>
                </a:solidFill>
                <a:ea typeface="Times New Roman" panose="02020603050405020304" pitchFamily="18" charset="0"/>
              </a:rPr>
              <a:t>ورِجْعُو الرِّعْيان هِنّي وعَمْ يِمَجْدُو أللّه و يسَبْحوه عن كِلّ يلّي سِمْعُوه وشِافُوه، مِتِلْ مَ قالولُن</a:t>
            </a:r>
            <a:endParaRPr lang="en-US" sz="3200" dirty="0">
              <a:solidFill>
                <a:srgbClr val="FFFF00"/>
              </a:solidFill>
            </a:endParaRPr>
          </a:p>
        </p:txBody>
      </p:sp>
    </p:spTree>
    <p:extLst>
      <p:ext uri="{BB962C8B-B14F-4D97-AF65-F5344CB8AC3E}">
        <p14:creationId xmlns:p14="http://schemas.microsoft.com/office/powerpoint/2010/main" val="397877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2750" y="4087905"/>
            <a:ext cx="3730601" cy="2646218"/>
          </a:xfrm>
          <a:prstGeom prst="rect">
            <a:avLst/>
          </a:prstGeom>
        </p:spPr>
      </p:pic>
      <p:sp>
        <p:nvSpPr>
          <p:cNvPr id="6" name="Cloud Callout 5"/>
          <p:cNvSpPr/>
          <p:nvPr/>
        </p:nvSpPr>
        <p:spPr>
          <a:xfrm>
            <a:off x="766482" y="1371600"/>
            <a:ext cx="6266330" cy="2514600"/>
          </a:xfrm>
          <a:prstGeom prst="cloudCallout">
            <a:avLst>
              <a:gd name="adj1" fmla="val 42865"/>
              <a:gd name="adj2" fmla="val 9739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2">
                    <a:lumMod val="25000"/>
                  </a:schemeClr>
                </a:solidFill>
              </a:rPr>
              <a:t>تَعوا </a:t>
            </a:r>
            <a:r>
              <a:rPr lang="ar-SA" sz="3200" dirty="0">
                <a:solidFill>
                  <a:schemeClr val="bg2">
                    <a:lumMod val="25000"/>
                  </a:schemeClr>
                </a:solidFill>
              </a:rPr>
              <a:t>ن</a:t>
            </a:r>
            <a:r>
              <a:rPr lang="ar-LB" sz="3200" dirty="0">
                <a:solidFill>
                  <a:schemeClr val="bg2">
                    <a:lumMod val="25000"/>
                  </a:schemeClr>
                </a:solidFill>
              </a:rPr>
              <a:t>ِ</a:t>
            </a:r>
            <a:r>
              <a:rPr lang="ar-SA" sz="3200" dirty="0">
                <a:solidFill>
                  <a:schemeClr val="bg2">
                    <a:lumMod val="25000"/>
                  </a:schemeClr>
                </a:solidFill>
              </a:rPr>
              <a:t>نْضَم </a:t>
            </a:r>
            <a:r>
              <a:rPr lang="ar-LB" sz="3200" dirty="0">
                <a:solidFill>
                  <a:schemeClr val="bg2">
                    <a:lumMod val="25000"/>
                  </a:schemeClr>
                </a:solidFill>
              </a:rPr>
              <a:t>لَ</a:t>
            </a:r>
            <a:r>
              <a:rPr lang="ar-SA" sz="3200" dirty="0">
                <a:solidFill>
                  <a:schemeClr val="bg2">
                    <a:lumMod val="25000"/>
                  </a:schemeClr>
                </a:solidFill>
              </a:rPr>
              <a:t>لرّعيان ونسَبِّح مَع</a:t>
            </a:r>
            <a:r>
              <a:rPr lang="ar-LB" sz="3200" dirty="0">
                <a:solidFill>
                  <a:schemeClr val="bg2">
                    <a:lumMod val="25000"/>
                  </a:schemeClr>
                </a:solidFill>
              </a:rPr>
              <a:t>ُن</a:t>
            </a:r>
            <a:r>
              <a:rPr lang="ar-SA" sz="3200" dirty="0">
                <a:solidFill>
                  <a:schemeClr val="bg2">
                    <a:lumMod val="25000"/>
                  </a:schemeClr>
                </a:solidFill>
              </a:rPr>
              <a:t> </a:t>
            </a:r>
            <a:r>
              <a:rPr lang="ar-LB" sz="3200" dirty="0">
                <a:solidFill>
                  <a:schemeClr val="bg2">
                    <a:lumMod val="25000"/>
                  </a:schemeClr>
                </a:solidFill>
              </a:rPr>
              <a:t>الرَّبّ بِكِلّ شي </a:t>
            </a:r>
            <a:r>
              <a:rPr lang="ar-SA" sz="3200" dirty="0">
                <a:solidFill>
                  <a:schemeClr val="bg2">
                    <a:lumMod val="25000"/>
                  </a:schemeClr>
                </a:solidFill>
              </a:rPr>
              <a:t>س</a:t>
            </a:r>
            <a:r>
              <a:rPr lang="ar-LB" sz="3200" dirty="0">
                <a:solidFill>
                  <a:schemeClr val="bg2">
                    <a:lumMod val="25000"/>
                  </a:schemeClr>
                </a:solidFill>
              </a:rPr>
              <a:t>مِ</a:t>
            </a:r>
            <a:r>
              <a:rPr lang="ar-SA" sz="3200" dirty="0">
                <a:solidFill>
                  <a:schemeClr val="bg2">
                    <a:lumMod val="25000"/>
                  </a:schemeClr>
                </a:solidFill>
              </a:rPr>
              <a:t>عنا</a:t>
            </a:r>
            <a:r>
              <a:rPr lang="ar-LB" sz="3200" dirty="0">
                <a:solidFill>
                  <a:schemeClr val="bg2">
                    <a:lumMod val="25000"/>
                  </a:schemeClr>
                </a:solidFill>
              </a:rPr>
              <a:t>ه</a:t>
            </a:r>
            <a:r>
              <a:rPr lang="ar-SA" sz="3200" dirty="0">
                <a:solidFill>
                  <a:schemeClr val="bg2">
                    <a:lumMod val="25000"/>
                  </a:schemeClr>
                </a:solidFill>
              </a:rPr>
              <a:t> </a:t>
            </a:r>
            <a:r>
              <a:rPr lang="ar-LB" sz="3200" dirty="0">
                <a:solidFill>
                  <a:schemeClr val="bg2">
                    <a:lumMod val="25000"/>
                  </a:schemeClr>
                </a:solidFill>
              </a:rPr>
              <a:t>وشِفناه</a:t>
            </a:r>
            <a:endParaRPr lang="en-US" sz="4000" dirty="0">
              <a:solidFill>
                <a:schemeClr val="bg2">
                  <a:lumMod val="25000"/>
                </a:schemeClr>
              </a:solidFill>
            </a:endParaRPr>
          </a:p>
        </p:txBody>
      </p:sp>
    </p:spTree>
    <p:custDataLst>
      <p:tags r:id="rId1"/>
    </p:custDataLst>
    <p:extLst>
      <p:ext uri="{BB962C8B-B14F-4D97-AF65-F5344CB8AC3E}">
        <p14:creationId xmlns:p14="http://schemas.microsoft.com/office/powerpoint/2010/main" val="287040367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83418" y="1276216"/>
            <a:ext cx="6546935" cy="5787788"/>
          </a:xfrm>
        </p:spPr>
      </p:pic>
      <p:sp>
        <p:nvSpPr>
          <p:cNvPr id="5" name="Cloud Callout 4"/>
          <p:cNvSpPr/>
          <p:nvPr/>
        </p:nvSpPr>
        <p:spPr>
          <a:xfrm>
            <a:off x="685800" y="268940"/>
            <a:ext cx="6266330" cy="1546412"/>
          </a:xfrm>
          <a:prstGeom prst="cloudCallout">
            <a:avLst>
              <a:gd name="adj1" fmla="val 62393"/>
              <a:gd name="adj2" fmla="val -2238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a:solidFill>
                  <a:schemeClr val="bg2">
                    <a:lumMod val="25000"/>
                  </a:schemeClr>
                </a:solidFill>
              </a:rPr>
              <a:t>وبِخِتام الجُزء الأَوّل مِن هَاللِّقاء، خَلّونا نرَنِّم  </a:t>
            </a:r>
            <a:endParaRPr lang="en-US" sz="4000" dirty="0">
              <a:solidFill>
                <a:schemeClr val="bg2">
                  <a:lumMod val="25000"/>
                </a:schemeClr>
              </a:solidFill>
            </a:endParaRPr>
          </a:p>
        </p:txBody>
      </p:sp>
    </p:spTree>
    <p:extLst>
      <p:ext uri="{BB962C8B-B14F-4D97-AF65-F5344CB8AC3E}">
        <p14:creationId xmlns:p14="http://schemas.microsoft.com/office/powerpoint/2010/main" val="16407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661665" y="0"/>
            <a:ext cx="5075311" cy="6793925"/>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0654" y="3818965"/>
            <a:ext cx="4303346" cy="3052482"/>
          </a:xfrm>
          <a:prstGeom prst="rect">
            <a:avLst/>
          </a:prstGeom>
        </p:spPr>
      </p:pic>
      <p:sp>
        <p:nvSpPr>
          <p:cNvPr id="5" name="Cloud Callout 4"/>
          <p:cNvSpPr/>
          <p:nvPr/>
        </p:nvSpPr>
        <p:spPr>
          <a:xfrm>
            <a:off x="456958" y="201705"/>
            <a:ext cx="5809371" cy="6104966"/>
          </a:xfrm>
          <a:prstGeom prst="cloudCallout">
            <a:avLst>
              <a:gd name="adj1" fmla="val 66510"/>
              <a:gd name="adj2" fmla="val 487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أَصدِقائي...</a:t>
            </a:r>
          </a:p>
          <a:p>
            <a:pPr algn="ctr" rtl="1"/>
            <a:endParaRPr lang="ar-LB" sz="3200" b="1" dirty="0">
              <a:solidFill>
                <a:schemeClr val="tx1"/>
              </a:solidFill>
            </a:endParaRPr>
          </a:p>
          <a:p>
            <a:pPr algn="ctr" rtl="1"/>
            <a:endParaRPr lang="ar-LB" sz="3200" b="1" dirty="0">
              <a:solidFill>
                <a:schemeClr val="tx1"/>
              </a:solidFill>
            </a:endParaRPr>
          </a:p>
          <a:p>
            <a:pPr algn="ctr" rtl="1"/>
            <a:endParaRPr lang="ar-LB" sz="3200" b="1" dirty="0">
              <a:solidFill>
                <a:schemeClr val="tx1"/>
              </a:solidFill>
            </a:endParaRPr>
          </a:p>
          <a:p>
            <a:pPr algn="ctr" rtl="1"/>
            <a:endParaRPr lang="ar-LB" sz="3200" b="1" dirty="0">
              <a:solidFill>
                <a:schemeClr val="tx1"/>
              </a:solidFill>
            </a:endParaRPr>
          </a:p>
          <a:p>
            <a:pPr algn="ctr" rtl="1"/>
            <a:endParaRPr lang="ar-LB" sz="3200" b="1" dirty="0">
              <a:solidFill>
                <a:schemeClr val="tx1"/>
              </a:solidFill>
            </a:endParaRPr>
          </a:p>
          <a:p>
            <a:pPr algn="ctr" rtl="1"/>
            <a:endParaRPr lang="ar-LB" sz="3200" b="1" dirty="0">
              <a:solidFill>
                <a:schemeClr val="tx1"/>
              </a:solidFill>
            </a:endParaRPr>
          </a:p>
          <a:p>
            <a:pPr algn="ctr" rtl="1"/>
            <a:r>
              <a:rPr lang="ar-LB" sz="2800" b="1" dirty="0">
                <a:solidFill>
                  <a:schemeClr val="tx1"/>
                </a:solidFill>
              </a:rPr>
              <a:t>مين يَلْلي قال هيك؟ بيشو بَشَّرنا؟ وشو رَح نَعمِل اليَوم؟</a:t>
            </a:r>
          </a:p>
        </p:txBody>
      </p:sp>
      <p:pic>
        <p:nvPicPr>
          <p:cNvPr id="6" name="Content Placeholder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7130" y="1237129"/>
            <a:ext cx="4182034" cy="2747682"/>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7058" r="2059"/>
          <a:stretch/>
        </p:blipFill>
        <p:spPr>
          <a:xfrm>
            <a:off x="0" y="0"/>
            <a:ext cx="9144000" cy="6858000"/>
          </a:xfrm>
          <a:prstGeom prst="rect">
            <a:avLst/>
          </a:prstGeom>
        </p:spPr>
      </p:pic>
      <p:sp>
        <p:nvSpPr>
          <p:cNvPr id="9" name="Rectangle 8"/>
          <p:cNvSpPr/>
          <p:nvPr/>
        </p:nvSpPr>
        <p:spPr>
          <a:xfrm>
            <a:off x="4316507" y="534448"/>
            <a:ext cx="3847473" cy="1969770"/>
          </a:xfrm>
          <a:prstGeom prst="rect">
            <a:avLst/>
          </a:prstGeom>
        </p:spPr>
        <p:txBody>
          <a:bodyPr wrap="square">
            <a:spAutoFit/>
          </a:bodyPr>
          <a:lstStyle/>
          <a:p>
            <a:pPr algn="ctr" rtl="1"/>
            <a:r>
              <a:rPr lang="ar-SA" sz="3200" b="1" dirty="0">
                <a:solidFill>
                  <a:srgbClr val="7030A0"/>
                </a:solidFill>
              </a:rPr>
              <a:t> </a:t>
            </a:r>
            <a:r>
              <a:rPr lang="ar-LB" sz="3000" b="1" dirty="0">
                <a:solidFill>
                  <a:srgbClr val="7030A0"/>
                </a:solidFill>
              </a:rPr>
              <a:t>نحَدِّد </a:t>
            </a:r>
            <a:r>
              <a:rPr lang="ar-SA" sz="3000" dirty="0"/>
              <a:t>الزَّمان والمَكان </a:t>
            </a:r>
            <a:r>
              <a:rPr lang="ar-LB" sz="3000" dirty="0"/>
              <a:t>يَلْلي </a:t>
            </a:r>
            <a:r>
              <a:rPr lang="ar-SA" sz="3000" dirty="0"/>
              <a:t>وُلِد فيهِ</a:t>
            </a:r>
            <a:r>
              <a:rPr lang="ar-LB" sz="3000" dirty="0"/>
              <a:t>ن</a:t>
            </a:r>
            <a:r>
              <a:rPr lang="ar-SA" sz="3000" dirty="0"/>
              <a:t> يَسوع </a:t>
            </a:r>
            <a:r>
              <a:rPr lang="ar-LB" sz="3000" dirty="0"/>
              <a:t>ون</a:t>
            </a:r>
            <a:r>
              <a:rPr lang="ar-SA" sz="3000" dirty="0"/>
              <a:t>ش</a:t>
            </a:r>
            <a:r>
              <a:rPr lang="ar-LB" sz="3000" dirty="0"/>
              <a:t>رَح </a:t>
            </a:r>
            <a:r>
              <a:rPr lang="ar-SA" sz="3000" dirty="0"/>
              <a:t>خَطّ </a:t>
            </a:r>
            <a:r>
              <a:rPr lang="ar-LB" sz="3000" dirty="0"/>
              <a:t>ه</a:t>
            </a:r>
            <a:r>
              <a:rPr lang="ar-SA" sz="3000" dirty="0"/>
              <a:t>الح</a:t>
            </a:r>
            <a:r>
              <a:rPr lang="ar-LB" sz="3000" dirty="0"/>
              <a:t>َ</a:t>
            </a:r>
            <a:r>
              <a:rPr lang="ar-SA" sz="3000" dirty="0"/>
              <a:t>د</a:t>
            </a:r>
            <a:r>
              <a:rPr lang="ar-LB" sz="3000" dirty="0"/>
              <a:t>َ</a:t>
            </a:r>
            <a:r>
              <a:rPr lang="ar-SA" sz="3000" dirty="0"/>
              <a:t>ث الزَّمَن</a:t>
            </a:r>
            <a:r>
              <a:rPr lang="ar-LB" sz="3000" dirty="0"/>
              <a:t>ِ</a:t>
            </a:r>
            <a:r>
              <a:rPr lang="ar-SA" sz="3000" dirty="0"/>
              <a:t>ي وأهَمِّ</a:t>
            </a:r>
            <a:r>
              <a:rPr lang="ar-LB" sz="3000" dirty="0"/>
              <a:t>يتو</a:t>
            </a:r>
            <a:endParaRPr lang="en-US" sz="3000" dirty="0"/>
          </a:p>
        </p:txBody>
      </p:sp>
      <p:sp>
        <p:nvSpPr>
          <p:cNvPr id="10" name="Rectangle 9"/>
          <p:cNvSpPr/>
          <p:nvPr/>
        </p:nvSpPr>
        <p:spPr>
          <a:xfrm>
            <a:off x="735799" y="314195"/>
            <a:ext cx="3795860" cy="2246769"/>
          </a:xfrm>
          <a:prstGeom prst="rect">
            <a:avLst/>
          </a:prstGeom>
        </p:spPr>
        <p:txBody>
          <a:bodyPr wrap="square">
            <a:spAutoFit/>
          </a:bodyPr>
          <a:lstStyle/>
          <a:p>
            <a:pPr rtl="1"/>
            <a:endParaRPr lang="ar-LB" sz="2800" b="1" dirty="0">
              <a:solidFill>
                <a:schemeClr val="accent1">
                  <a:lumMod val="50000"/>
                </a:schemeClr>
              </a:solidFill>
            </a:endParaRPr>
          </a:p>
          <a:p>
            <a:pPr rtl="1"/>
            <a:r>
              <a:rPr lang="ar-LB" sz="2800" b="1" dirty="0">
                <a:solidFill>
                  <a:schemeClr val="accent1">
                    <a:lumMod val="50000"/>
                  </a:schemeClr>
                </a:solidFill>
              </a:rPr>
              <a:t>نلاقي ب </a:t>
            </a:r>
            <a:r>
              <a:rPr lang="ar-SA" sz="2800" dirty="0"/>
              <a:t>ح</a:t>
            </a:r>
            <a:r>
              <a:rPr lang="ar-LB" sz="2800" dirty="0"/>
              <a:t>َ</a:t>
            </a:r>
            <a:r>
              <a:rPr lang="ar-SA" sz="2800" dirty="0"/>
              <a:t>يات</a:t>
            </a:r>
            <a:r>
              <a:rPr lang="ar-LB" sz="2800" dirty="0"/>
              <a:t>نا</a:t>
            </a:r>
            <a:r>
              <a:rPr lang="ar-SA" sz="2800" dirty="0"/>
              <a:t> </a:t>
            </a:r>
            <a:r>
              <a:rPr lang="ar-LB" sz="2800" dirty="0"/>
              <a:t>مَطرَح</a:t>
            </a:r>
            <a:r>
              <a:rPr lang="ar-SA" sz="2800" dirty="0"/>
              <a:t> لاست</a:t>
            </a:r>
            <a:r>
              <a:rPr lang="ar-LB" sz="2800" dirty="0"/>
              <a:t>ِ</a:t>
            </a:r>
            <a:r>
              <a:rPr lang="ar-SA" sz="2800" dirty="0"/>
              <a:t>قبال يَسوع بِفَرَح</a:t>
            </a:r>
            <a:r>
              <a:rPr lang="en-US" sz="2800" dirty="0"/>
              <a:t>.</a:t>
            </a:r>
          </a:p>
          <a:p>
            <a:pPr rtl="1"/>
            <a:r>
              <a:rPr lang="en-US" sz="2800" dirty="0"/>
              <a:t> </a:t>
            </a:r>
          </a:p>
          <a:p>
            <a:pPr algn="ctr" rtl="1"/>
            <a:endParaRPr lang="en-US" sz="2800" dirty="0"/>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2750" y="4087905"/>
            <a:ext cx="3730601" cy="2646218"/>
          </a:xfrm>
          <a:prstGeom prst="rect">
            <a:avLst/>
          </a:prstGeom>
        </p:spPr>
      </p:pic>
      <p:sp>
        <p:nvSpPr>
          <p:cNvPr id="6" name="Cloud Callout 5"/>
          <p:cNvSpPr/>
          <p:nvPr/>
        </p:nvSpPr>
        <p:spPr>
          <a:xfrm>
            <a:off x="4921624" y="551329"/>
            <a:ext cx="3550024" cy="2783542"/>
          </a:xfrm>
          <a:prstGeom prst="cloudCallout">
            <a:avLst>
              <a:gd name="adj1" fmla="val 25723"/>
              <a:gd name="adj2" fmla="val 8023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000" dirty="0">
                <a:solidFill>
                  <a:schemeClr val="tx1"/>
                </a:solidFill>
              </a:rPr>
              <a:t>تأ</a:t>
            </a:r>
            <a:r>
              <a:rPr lang="ar-LB" sz="3000" dirty="0">
                <a:solidFill>
                  <a:schemeClr val="tx1"/>
                </a:solidFill>
              </a:rPr>
              <a:t>َ</a:t>
            </a:r>
            <a:r>
              <a:rPr lang="ar-SA" sz="3000" dirty="0">
                <a:solidFill>
                  <a:schemeClr val="tx1"/>
                </a:solidFill>
              </a:rPr>
              <a:t>م</a:t>
            </a:r>
            <a:r>
              <a:rPr lang="ar-LB" sz="3000" dirty="0">
                <a:solidFill>
                  <a:schemeClr val="tx1"/>
                </a:solidFill>
              </a:rPr>
              <a:t>َّلوا مْنِيح</a:t>
            </a:r>
            <a:r>
              <a:rPr lang="ar-SA" sz="3000" dirty="0">
                <a:solidFill>
                  <a:schemeClr val="tx1"/>
                </a:solidFill>
              </a:rPr>
              <a:t> </a:t>
            </a:r>
            <a:r>
              <a:rPr lang="ar-LB" sz="3000" dirty="0">
                <a:solidFill>
                  <a:schemeClr val="tx1"/>
                </a:solidFill>
              </a:rPr>
              <a:t>لَوحِة </a:t>
            </a:r>
            <a:r>
              <a:rPr lang="ar-SA" sz="3000" dirty="0">
                <a:solidFill>
                  <a:schemeClr val="tx1"/>
                </a:solidFill>
              </a:rPr>
              <a:t>الم</a:t>
            </a:r>
            <a:r>
              <a:rPr lang="ar-LB" sz="3000" dirty="0">
                <a:solidFill>
                  <a:schemeClr val="tx1"/>
                </a:solidFill>
              </a:rPr>
              <a:t>ِ</a:t>
            </a:r>
            <a:r>
              <a:rPr lang="ar-SA" sz="3000" dirty="0">
                <a:solidFill>
                  <a:schemeClr val="tx1"/>
                </a:solidFill>
              </a:rPr>
              <a:t>يلاد المَوج</a:t>
            </a:r>
            <a:r>
              <a:rPr lang="ar-LB" sz="3000" dirty="0">
                <a:solidFill>
                  <a:schemeClr val="tx1"/>
                </a:solidFill>
              </a:rPr>
              <a:t>ُ</a:t>
            </a:r>
            <a:r>
              <a:rPr lang="ar-SA" sz="3000" dirty="0">
                <a:solidFill>
                  <a:schemeClr val="tx1"/>
                </a:solidFill>
              </a:rPr>
              <a:t>ود</a:t>
            </a:r>
            <a:r>
              <a:rPr lang="ar-LB" sz="3000" dirty="0">
                <a:solidFill>
                  <a:schemeClr val="tx1"/>
                </a:solidFill>
              </a:rPr>
              <a:t>ِ</a:t>
            </a:r>
            <a:r>
              <a:rPr lang="ar-SA" sz="3000" dirty="0">
                <a:solidFill>
                  <a:schemeClr val="tx1"/>
                </a:solidFill>
              </a:rPr>
              <a:t>ة </a:t>
            </a:r>
            <a:r>
              <a:rPr lang="ar-LB" sz="3000" dirty="0">
                <a:solidFill>
                  <a:schemeClr val="tx1"/>
                </a:solidFill>
              </a:rPr>
              <a:t>بِكُتُبكم..</a:t>
            </a:r>
            <a:endParaRPr lang="en-US" sz="3000" dirty="0">
              <a:solidFill>
                <a:schemeClr val="tx1"/>
              </a:solidFill>
            </a:endParaRPr>
          </a:p>
        </p:txBody>
      </p:sp>
      <p:pic>
        <p:nvPicPr>
          <p:cNvPr id="4" name="Content Placeholder 2"/>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309281" y="403412"/>
            <a:ext cx="5085344" cy="6333565"/>
          </a:xfr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2750" y="4087905"/>
            <a:ext cx="3730601" cy="2646218"/>
          </a:xfrm>
          <a:prstGeom prst="rect">
            <a:avLst/>
          </a:prstGeom>
        </p:spPr>
      </p:pic>
      <p:sp>
        <p:nvSpPr>
          <p:cNvPr id="6" name="Cloud Callout 5"/>
          <p:cNvSpPr/>
          <p:nvPr/>
        </p:nvSpPr>
        <p:spPr>
          <a:xfrm>
            <a:off x="1667435" y="0"/>
            <a:ext cx="6266330" cy="2514600"/>
          </a:xfrm>
          <a:prstGeom prst="cloudCallout">
            <a:avLst>
              <a:gd name="adj1" fmla="val 42865"/>
              <a:gd name="adj2" fmla="val 9739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000" dirty="0">
              <a:solidFill>
                <a:schemeClr val="tx1"/>
              </a:solidFill>
            </a:endParaRPr>
          </a:p>
          <a:p>
            <a:pPr algn="ctr" rtl="1"/>
            <a:r>
              <a:rPr lang="ar-LB" sz="3000" dirty="0">
                <a:solidFill>
                  <a:schemeClr val="tx1"/>
                </a:solidFill>
              </a:rPr>
              <a:t>شو </a:t>
            </a:r>
            <a:r>
              <a:rPr lang="ar-SA" sz="3000" dirty="0">
                <a:solidFill>
                  <a:schemeClr val="tx1"/>
                </a:solidFill>
              </a:rPr>
              <a:t>المُدهِش </a:t>
            </a:r>
            <a:r>
              <a:rPr lang="ar-LB" sz="3000" dirty="0">
                <a:solidFill>
                  <a:schemeClr val="tx1"/>
                </a:solidFill>
              </a:rPr>
              <a:t>بِهَا</a:t>
            </a:r>
            <a:r>
              <a:rPr lang="ar-SA" sz="3000" dirty="0">
                <a:solidFill>
                  <a:schemeClr val="tx1"/>
                </a:solidFill>
              </a:rPr>
              <a:t>لصُّور</a:t>
            </a:r>
            <a:r>
              <a:rPr lang="ar-LB" sz="3000" dirty="0">
                <a:solidFill>
                  <a:schemeClr val="tx1"/>
                </a:solidFill>
              </a:rPr>
              <a:t>َ</a:t>
            </a:r>
            <a:r>
              <a:rPr lang="ar-SA" sz="3000" dirty="0">
                <a:solidFill>
                  <a:schemeClr val="tx1"/>
                </a:solidFill>
              </a:rPr>
              <a:t>ة؟</a:t>
            </a:r>
            <a:r>
              <a:rPr lang="ar-LB" sz="3000" dirty="0">
                <a:solidFill>
                  <a:schemeClr val="tx1"/>
                </a:solidFill>
              </a:rPr>
              <a:t> بِرَأيكُم شو شُعور الأشخاص يَلْلي فيها؟</a:t>
            </a:r>
            <a:endParaRPr lang="en-US" sz="3000" dirty="0">
              <a:solidFill>
                <a:schemeClr val="tx1"/>
              </a:solidFill>
            </a:endParaRPr>
          </a:p>
          <a:p>
            <a:pPr algn="ctr" rtl="1"/>
            <a:endParaRPr lang="en-US" sz="4000" dirty="0">
              <a:solidFill>
                <a:schemeClr val="tx1"/>
              </a:solidFill>
            </a:endParaRPr>
          </a:p>
        </p:txBody>
      </p:sp>
      <p:sp>
        <p:nvSpPr>
          <p:cNvPr id="4" name="Cloud Callout 3"/>
          <p:cNvSpPr/>
          <p:nvPr/>
        </p:nvSpPr>
        <p:spPr>
          <a:xfrm>
            <a:off x="448236" y="2976279"/>
            <a:ext cx="5782235" cy="2214285"/>
          </a:xfrm>
          <a:prstGeom prst="cloudCallout">
            <a:avLst>
              <a:gd name="adj1" fmla="val 44725"/>
              <a:gd name="adj2" fmla="val 7310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tx1"/>
                </a:solidFill>
              </a:rPr>
              <a:t>خَلّونا نِسمَع الصَّحافي شو رَح بيخَبِّرنا</a:t>
            </a:r>
            <a:endParaRPr lang="en-US" sz="4000" dirty="0">
              <a:solidFill>
                <a:schemeClr val="tx1"/>
              </a:solidFill>
            </a:endParaRPr>
          </a:p>
        </p:txBody>
      </p:sp>
    </p:spTree>
    <p:custDataLst>
      <p:tags r:id="rId1"/>
    </p:custDataLst>
    <p:extLst>
      <p:ext uri="{BB962C8B-B14F-4D97-AF65-F5344CB8AC3E}">
        <p14:creationId xmlns:p14="http://schemas.microsoft.com/office/powerpoint/2010/main" val="198807676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0578"/>
          <a:stretch/>
        </p:blipFill>
        <p:spPr>
          <a:xfrm>
            <a:off x="-665865" y="147917"/>
            <a:ext cx="2656029" cy="2165803"/>
          </a:xfrm>
        </p:spPr>
      </p:pic>
      <p:sp>
        <p:nvSpPr>
          <p:cNvPr id="4" name="Snip Same Side Corner Rectangle 3"/>
          <p:cNvSpPr/>
          <p:nvPr/>
        </p:nvSpPr>
        <p:spPr>
          <a:xfrm>
            <a:off x="1277470" y="605118"/>
            <a:ext cx="7516905" cy="605117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5" name="Rectangle 4"/>
          <p:cNvSpPr/>
          <p:nvPr/>
        </p:nvSpPr>
        <p:spPr>
          <a:xfrm>
            <a:off x="1411941" y="955814"/>
            <a:ext cx="6938682" cy="5755422"/>
          </a:xfrm>
          <a:prstGeom prst="rect">
            <a:avLst/>
          </a:prstGeom>
        </p:spPr>
        <p:txBody>
          <a:bodyPr wrap="square">
            <a:spAutoFit/>
          </a:bodyPr>
          <a:lstStyle/>
          <a:p>
            <a:pPr algn="ctr" rtl="1"/>
            <a:r>
              <a:rPr lang="ar-SA" sz="3000" dirty="0"/>
              <a:t>ب</a:t>
            </a:r>
            <a:r>
              <a:rPr lang="ar-LB" sz="3000" dirty="0"/>
              <a:t>َ</a:t>
            </a:r>
            <a:r>
              <a:rPr lang="ar-SA" sz="3000" dirty="0"/>
              <a:t>س س</a:t>
            </a:r>
            <a:r>
              <a:rPr lang="ar-LB" sz="3000" dirty="0"/>
              <a:t>ِ</a:t>
            </a:r>
            <a:r>
              <a:rPr lang="ar-SA" sz="3000" dirty="0"/>
              <a:t>م</a:t>
            </a:r>
            <a:r>
              <a:rPr lang="ar-LB" sz="3000" dirty="0"/>
              <a:t>ِعِ</a:t>
            </a:r>
            <a:r>
              <a:rPr lang="ar-SA" sz="3000" dirty="0"/>
              <a:t>تْ الم</a:t>
            </a:r>
            <a:r>
              <a:rPr lang="ar-LB" sz="3000" dirty="0"/>
              <a:t>َ</a:t>
            </a:r>
            <a:r>
              <a:rPr lang="ar-SA" sz="3000" dirty="0"/>
              <a:t>لاك عَم يب</a:t>
            </a:r>
            <a:r>
              <a:rPr lang="ar-LB" sz="3000" dirty="0"/>
              <a:t>َ</a:t>
            </a:r>
            <a:r>
              <a:rPr lang="ar-SA" sz="3000" dirty="0"/>
              <a:t>شِّر م</a:t>
            </a:r>
            <a:r>
              <a:rPr lang="ar-LB" sz="3000" dirty="0"/>
              <a:t>َ</a:t>
            </a:r>
            <a:r>
              <a:rPr lang="ar-SA" sz="3000" dirty="0"/>
              <a:t>ريَم بإنّو إبْنا رَح يكونْ عَظيم وإ</a:t>
            </a:r>
            <a:r>
              <a:rPr lang="ar-LB" sz="3000" dirty="0"/>
              <a:t>ِ</a:t>
            </a:r>
            <a:r>
              <a:rPr lang="ar-SA" sz="3000" dirty="0"/>
              <a:t>بن العَلي يُدعَى، سَألِتْ حَالي</a:t>
            </a:r>
            <a:r>
              <a:rPr lang="en-US" sz="3000" dirty="0"/>
              <a:t>:</a:t>
            </a:r>
          </a:p>
          <a:p>
            <a:pPr algn="ctr" rtl="1"/>
            <a:r>
              <a:rPr lang="ar-SA" sz="3000" b="1" dirty="0"/>
              <a:t>شو صار بَعد ه</a:t>
            </a:r>
            <a:r>
              <a:rPr lang="ar-LB" sz="3000" b="1" dirty="0"/>
              <a:t>َ</a:t>
            </a:r>
            <a:r>
              <a:rPr lang="ar-SA" sz="3000" b="1" dirty="0"/>
              <a:t>البْشارة، كيف وُلِد ه</a:t>
            </a:r>
            <a:r>
              <a:rPr lang="ar-LB" sz="3000" b="1" dirty="0"/>
              <a:t>َ</a:t>
            </a:r>
            <a:r>
              <a:rPr lang="ar-SA" sz="3000" b="1" dirty="0"/>
              <a:t>المَلِك؟ </a:t>
            </a:r>
            <a:endParaRPr lang="ar-LB" sz="3000" b="1" dirty="0"/>
          </a:p>
          <a:p>
            <a:pPr algn="ctr" rtl="1"/>
            <a:r>
              <a:rPr lang="ar-SA" sz="3000" b="1" dirty="0"/>
              <a:t>مين كان ح</a:t>
            </a:r>
            <a:r>
              <a:rPr lang="ar-LB" sz="3000" b="1" dirty="0"/>
              <a:t>َ</a:t>
            </a:r>
            <a:r>
              <a:rPr lang="ar-SA" sz="3000" b="1" dirty="0"/>
              <a:t>دّو ومَعُو ؟ </a:t>
            </a:r>
            <a:endParaRPr lang="en-US" sz="3000" b="1" dirty="0"/>
          </a:p>
          <a:p>
            <a:pPr algn="ctr" rtl="1"/>
            <a:r>
              <a:rPr lang="ar-SA" sz="3000" b="1" dirty="0"/>
              <a:t>ح</a:t>
            </a:r>
            <a:r>
              <a:rPr lang="ar-LB" sz="3000" b="1" dirty="0"/>
              <a:t>َ</a:t>
            </a:r>
            <a:r>
              <a:rPr lang="ar-SA" sz="3000" b="1" dirty="0"/>
              <a:t>دا م</a:t>
            </a:r>
            <a:r>
              <a:rPr lang="ar-LB" sz="3000" b="1" dirty="0"/>
              <a:t>ِ</a:t>
            </a:r>
            <a:r>
              <a:rPr lang="ar-SA" sz="3000" b="1" dirty="0"/>
              <a:t>نكُنْ بيَعرِف شي ع</a:t>
            </a:r>
            <a:r>
              <a:rPr lang="ar-LB" sz="3000" b="1" dirty="0"/>
              <a:t>َ</a:t>
            </a:r>
            <a:r>
              <a:rPr lang="ar-SA" sz="3000" b="1" dirty="0"/>
              <a:t>ن هَالم</a:t>
            </a:r>
            <a:r>
              <a:rPr lang="ar-LB" sz="3000" b="1" dirty="0"/>
              <a:t>َ</a:t>
            </a:r>
            <a:r>
              <a:rPr lang="ar-SA" sz="3000" b="1" dirty="0"/>
              <a:t>وضُوع</a:t>
            </a:r>
            <a:r>
              <a:rPr lang="ar-LB" sz="3000" b="1" dirty="0"/>
              <a:t>؟</a:t>
            </a:r>
            <a:endParaRPr lang="en-US" sz="3000" b="1" dirty="0"/>
          </a:p>
          <a:p>
            <a:pPr algn="ctr" rtl="1"/>
            <a:r>
              <a:rPr lang="en-US" sz="3000" dirty="0"/>
              <a:t> </a:t>
            </a:r>
            <a:endParaRPr lang="ar-LB" sz="3000" dirty="0"/>
          </a:p>
          <a:p>
            <a:pPr algn="ctr" rtl="1"/>
            <a:r>
              <a:rPr lang="ar-SA" sz="3200" b="1" dirty="0"/>
              <a:t>ه</a:t>
            </a:r>
            <a:r>
              <a:rPr lang="ar-LB" sz="3200" b="1" dirty="0"/>
              <a:t>َ</a:t>
            </a:r>
            <a:r>
              <a:rPr lang="ar-SA" sz="3200" b="1" dirty="0"/>
              <a:t>لّ</a:t>
            </a:r>
            <a:r>
              <a:rPr lang="ar-LB" sz="3200" b="1" dirty="0"/>
              <a:t>َ</a:t>
            </a:r>
            <a:r>
              <a:rPr lang="ar-SA" sz="3200" b="1" dirty="0"/>
              <a:t>قْ رَح نطل</a:t>
            </a:r>
            <a:r>
              <a:rPr lang="ar-LB" sz="3200" b="1" dirty="0"/>
              <a:t>ُ</a:t>
            </a:r>
            <a:r>
              <a:rPr lang="ar-SA" sz="3200" b="1" dirty="0"/>
              <a:t>ب من المُع</a:t>
            </a:r>
            <a:r>
              <a:rPr lang="ar-LB" sz="3200" b="1" dirty="0"/>
              <a:t>َ</a:t>
            </a:r>
            <a:r>
              <a:rPr lang="ar-SA" sz="3200" b="1" dirty="0"/>
              <a:t>لّم إنّو يخَبّرْنا شُو قال الإنجيلي </a:t>
            </a:r>
            <a:r>
              <a:rPr lang="ar-LB" sz="3200" b="1" dirty="0"/>
              <a:t>«</a:t>
            </a:r>
            <a:r>
              <a:rPr lang="ar-SA" sz="3200" b="1" dirty="0"/>
              <a:t>لوقا</a:t>
            </a:r>
            <a:r>
              <a:rPr lang="ar-LB" sz="3200" b="1" dirty="0"/>
              <a:t>»</a:t>
            </a:r>
            <a:r>
              <a:rPr lang="ar-SA" sz="3200" b="1" dirty="0"/>
              <a:t> ع</a:t>
            </a:r>
            <a:r>
              <a:rPr lang="ar-LB" sz="3200" b="1" dirty="0"/>
              <a:t>َ</a:t>
            </a:r>
            <a:r>
              <a:rPr lang="ar-SA" sz="3200" b="1" dirty="0"/>
              <a:t>ن هالحَدَث العَظيم</a:t>
            </a:r>
            <a:r>
              <a:rPr lang="en-US" sz="3200" b="1" dirty="0"/>
              <a:t>.</a:t>
            </a:r>
          </a:p>
          <a:p>
            <a:pPr algn="ctr"/>
            <a:endParaRPr lang="en-US" sz="3200" b="1" dirty="0"/>
          </a:p>
        </p:txBody>
      </p:sp>
    </p:spTree>
    <p:extLst>
      <p:ext uri="{BB962C8B-B14F-4D97-AF65-F5344CB8AC3E}">
        <p14:creationId xmlns:p14="http://schemas.microsoft.com/office/powerpoint/2010/main" val="335216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2636</TotalTime>
  <Words>591</Words>
  <Application>Microsoft Office PowerPoint</Application>
  <PresentationFormat>On-screen Show (4:3)</PresentationFormat>
  <Paragraphs>71</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Adobe Arabic</vt:lpstr>
      <vt:lpstr>Arial</vt:lpstr>
      <vt:lpstr>Calibri</vt:lpstr>
      <vt:lpstr>Tahoma</vt:lpstr>
      <vt:lpstr>Trebuchet MS</vt:lpstr>
      <vt:lpstr>Wingdings 3</vt:lpstr>
      <vt:lpstr>Facet</vt:lpstr>
      <vt:lpstr>مَركَزُ التَّربِيَّةِ الدّينِيَّة رُهبانِيَّةُ القَلبَين الأقدَسَين </vt:lpstr>
      <vt:lpstr>PowerPoint Presentation</vt:lpstr>
      <vt:lpstr>اللِّقاءُ  التّاسِع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وكان في بالمَنْطقَا رِعْيَان،  عَم يِسْهَرو بالدَّور  عَ قَطيعُن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وُلِد لَكُم اليَومَ مُخَلِّص</dc:title>
  <dc:creator>Michel Haddad</dc:creator>
  <cp:lastModifiedBy>Michel Haddad (Prof)</cp:lastModifiedBy>
  <cp:revision>199</cp:revision>
  <dcterms:created xsi:type="dcterms:W3CDTF">2020-08-25T06:38:39Z</dcterms:created>
  <dcterms:modified xsi:type="dcterms:W3CDTF">2022-12-05T15:25:39Z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4826E6A5-993C-47B7-A59F-1F0327735625</vt:lpwstr>
  </property>
  <property fmtid="{D5CDD505-2E9C-101B-9397-08002B2CF9AE}" pid="3" name="ArticulatePath">
    <vt:lpwstr>EB6 اللقاء الرابع عشر oui</vt:lpwstr>
  </property>
</Properties>
</file>