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  <a:srgbClr val="385723"/>
    <a:srgbClr val="9DC3E6"/>
    <a:srgbClr val="5F5E5E"/>
    <a:srgbClr val="CC81FF"/>
    <a:srgbClr val="FF9797"/>
    <a:srgbClr val="E08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5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30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1889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151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57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72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679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49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394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799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75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1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lumMod val="25000"/>
              </a:schemeClr>
            </a:gs>
            <a:gs pos="97000">
              <a:schemeClr val="bg2">
                <a:lumMod val="1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81E6F-8E2E-4EC3-BAC0-BF4B0DE2916B}" type="datetimeFigureOut">
              <a:rPr lang="en-GB" smtClean="0"/>
              <a:t>04/12/2025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566DB-3E9E-4D00-AE83-BF3F58D30E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1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442593" y="5271577"/>
            <a:ext cx="13997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هيرودس</a:t>
            </a:r>
            <a:endParaRPr lang="en-GB" sz="4400" b="1" dirty="0">
              <a:ln w="19050">
                <a:noFill/>
              </a:ln>
              <a:solidFill>
                <a:srgbClr val="FFFF00"/>
              </a:solidFill>
              <a:latin typeface="Traditional Arabic" panose="02020603050405020304" pitchFamily="18" charset="-78"/>
              <a:ea typeface="Tahoma" panose="020B060403050404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150881" y="5025859"/>
            <a:ext cx="95969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مصر</a:t>
            </a:r>
            <a:endParaRPr lang="en-US" sz="4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446653" y="5142689"/>
            <a:ext cx="126669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ليوسف</a:t>
            </a:r>
            <a:endParaRPr lang="en-US" sz="4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150065" y="5261285"/>
            <a:ext cx="8242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ذهبًا</a:t>
            </a:r>
            <a:endParaRPr lang="en-GB" sz="4400" b="1" dirty="0">
              <a:ln w="19050">
                <a:noFill/>
              </a:ln>
              <a:solidFill>
                <a:srgbClr val="FFFF00"/>
              </a:solidFill>
              <a:latin typeface="Traditional Arabic" panose="02020603050405020304" pitchFamily="18" charset="-78"/>
              <a:ea typeface="Tahoma" panose="020B060403050404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0627427" y="5402120"/>
            <a:ext cx="102464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النّجم</a:t>
            </a:r>
            <a:endParaRPr lang="en-GB" sz="4400" b="1" dirty="0">
              <a:ln w="19050">
                <a:noFill/>
              </a:ln>
              <a:solidFill>
                <a:srgbClr val="FFFF00"/>
              </a:solidFill>
              <a:latin typeface="Traditional Arabic" panose="02020603050405020304" pitchFamily="18" charset="-78"/>
              <a:ea typeface="Tahoma" panose="020B060403050404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5208" y="3460620"/>
            <a:ext cx="11961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المسيح</a:t>
            </a:r>
            <a:endParaRPr lang="en-GB" sz="4400" b="1" dirty="0">
              <a:ln w="19050">
                <a:noFill/>
              </a:ln>
              <a:solidFill>
                <a:srgbClr val="FFFF00"/>
              </a:solidFill>
              <a:latin typeface="Traditional Arabic" panose="02020603050405020304" pitchFamily="18" charset="-78"/>
              <a:ea typeface="Tahoma" panose="020B0604030504040204" pitchFamily="34" charset="0"/>
              <a:cs typeface="Traditional Arabic" panose="02020603050405020304" pitchFamily="18" charset="-78"/>
            </a:endParaRPr>
          </a:p>
        </p:txBody>
      </p:sp>
      <p:pic>
        <p:nvPicPr>
          <p:cNvPr id="103" name="5 Point Coi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53" y="4146062"/>
            <a:ext cx="878382" cy="878382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3023956" y="3546170"/>
            <a:ext cx="13997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هيرودس</a:t>
            </a:r>
            <a:endParaRPr lang="en-US" sz="4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516630" y="3470807"/>
            <a:ext cx="13308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أورشليم</a:t>
            </a:r>
            <a:endParaRPr lang="en-GB" sz="4400" b="1" dirty="0">
              <a:ln w="19050">
                <a:noFill/>
              </a:ln>
              <a:solidFill>
                <a:srgbClr val="FFFF00"/>
              </a:solidFill>
              <a:latin typeface="Traditional Arabic" panose="02020603050405020304" pitchFamily="18" charset="-78"/>
              <a:ea typeface="Tahoma" panose="020B060403050404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104965" y="3475370"/>
            <a:ext cx="10326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مجوس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148274" y="3475370"/>
            <a:ext cx="17027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sz="40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يمجّدون الله</a:t>
            </a:r>
            <a:endParaRPr lang="en-US" sz="40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-27087" y="1784458"/>
            <a:ext cx="2339103" cy="6309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LB" sz="35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أخبروا بما قيل لهم </a:t>
            </a:r>
            <a:endParaRPr lang="en-GB" sz="3500" b="1" dirty="0">
              <a:ln w="19050">
                <a:noFill/>
              </a:ln>
              <a:solidFill>
                <a:srgbClr val="FFFF00"/>
              </a:solidFill>
              <a:latin typeface="Traditional Arabic" panose="02020603050405020304" pitchFamily="18" charset="-78"/>
              <a:ea typeface="Tahoma" panose="020B0604030504040204" pitchFamily="34" charset="0"/>
              <a:cs typeface="Traditional Arabic" panose="02020603050405020304" pitchFamily="18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764292" y="1634292"/>
            <a:ext cx="13596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مُسرعين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17726" y="1836571"/>
            <a:ext cx="140936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في العُلى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74176" y="1761336"/>
            <a:ext cx="23887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LB" sz="40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الجند السّماويّون</a:t>
            </a:r>
            <a:endParaRPr lang="en-GB" sz="4000" b="1" dirty="0">
              <a:ln w="19050">
                <a:noFill/>
              </a:ln>
              <a:solidFill>
                <a:srgbClr val="FFFF0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903870" y="1763639"/>
            <a:ext cx="208743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المسيح الرّبّ</a:t>
            </a:r>
            <a:endParaRPr lang="en-US" sz="4400" dirty="0">
              <a:solidFill>
                <a:srgbClr val="FFFF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45683" y="185069"/>
            <a:ext cx="10647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لا تَخَافوا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150611" y="46002"/>
            <a:ext cx="104708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sz="4400" b="1" dirty="0">
                <a:ln w="19050">
                  <a:noFill/>
                </a:ln>
                <a:solidFill>
                  <a:srgbClr val="FFFF00"/>
                </a:solidFill>
                <a:latin typeface="Traditional Arabic" panose="02020603050405020304" pitchFamily="18" charset="-78"/>
                <a:ea typeface="Tahoma" panose="020B0604030504040204" pitchFamily="34" charset="0"/>
                <a:cs typeface="Traditional Arabic" panose="02020603050405020304" pitchFamily="18" charset="-78"/>
              </a:rPr>
              <a:t>الملاك</a:t>
            </a:r>
            <a:endParaRPr lang="en-US" sz="4400" dirty="0"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29475" y="10795"/>
            <a:ext cx="16802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sz="4400" b="1" dirty="0">
                <a:ln w="19050"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اوغسطس</a:t>
            </a:r>
            <a:endParaRPr lang="en-US" sz="4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25824" y="-62696"/>
            <a:ext cx="10230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sz="4800" b="1" dirty="0">
                <a:ln w="19050"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مذود</a:t>
            </a:r>
            <a:endParaRPr lang="en-US" sz="48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350666" y="90253"/>
            <a:ext cx="126989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LB" sz="4400" b="1" dirty="0">
                <a:ln w="19050"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النّاصرة</a:t>
            </a:r>
            <a:endParaRPr lang="en-US" sz="4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45" name="Tekhnologic"/>
          <p:cNvGrpSpPr/>
          <p:nvPr/>
        </p:nvGrpSpPr>
        <p:grpSpPr>
          <a:xfrm>
            <a:off x="0" y="6606000"/>
            <a:ext cx="987779" cy="252000"/>
            <a:chOff x="128923" y="6453000"/>
            <a:chExt cx="987779" cy="252000"/>
          </a:xfrm>
        </p:grpSpPr>
        <p:pic>
          <p:nvPicPr>
            <p:cNvPr id="46" name="Logo"/>
            <p:cNvPicPr>
              <a:picLocks noChangeAspect="1"/>
            </p:cNvPicPr>
            <p:nvPr/>
          </p:nvPicPr>
          <p:blipFill>
            <a:blip r:embed="rId4" cstate="hqprint"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8923" y="6453000"/>
              <a:ext cx="252000" cy="252000"/>
            </a:xfrm>
            <a:prstGeom prst="rect">
              <a:avLst/>
            </a:prstGeom>
          </p:spPr>
        </p:pic>
        <p:sp>
          <p:nvSpPr>
            <p:cNvPr id="47" name="Text"/>
            <p:cNvSpPr/>
            <p:nvPr/>
          </p:nvSpPr>
          <p:spPr>
            <a:xfrm>
              <a:off x="380923" y="6502056"/>
              <a:ext cx="735779" cy="153888"/>
            </a:xfrm>
            <a:prstGeom prst="rect">
              <a:avLst/>
            </a:prstGeom>
            <a:noFill/>
          </p:spPr>
          <p:txBody>
            <a:bodyPr wrap="none" lIns="0" tIns="0" rIns="0" bIns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000" b="0" i="1" cap="none" spc="0" dirty="0">
                  <a:ln w="0"/>
                  <a:solidFill>
                    <a:srgbClr val="5F5E5E"/>
                  </a:solidFill>
                  <a:latin typeface="Century Gothic" panose="020B0502020202020204" pitchFamily="34" charset="0"/>
                  <a:cs typeface="Arial" panose="020B0604020202020204" pitchFamily="34" charset="0"/>
                </a:rPr>
                <a:t>tekhnologic</a:t>
              </a:r>
            </a:p>
          </p:txBody>
        </p:sp>
      </p:grpSp>
      <p:pic>
        <p:nvPicPr>
          <p:cNvPr id="101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7668" y="5708612"/>
            <a:ext cx="955019" cy="955019"/>
          </a:xfrm>
          <a:prstGeom prst="rect">
            <a:avLst/>
          </a:prstGeom>
        </p:spPr>
      </p:pic>
      <p:pic>
        <p:nvPicPr>
          <p:cNvPr id="102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8218" y="4094818"/>
            <a:ext cx="929626" cy="929626"/>
          </a:xfrm>
          <a:prstGeom prst="rect">
            <a:avLst/>
          </a:prstGeom>
        </p:spPr>
      </p:pic>
      <p:pic>
        <p:nvPicPr>
          <p:cNvPr id="83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0841" y="549549"/>
            <a:ext cx="996425" cy="996425"/>
          </a:xfrm>
          <a:prstGeom prst="rect">
            <a:avLst/>
          </a:prstGeom>
        </p:spPr>
      </p:pic>
      <p:pic>
        <p:nvPicPr>
          <p:cNvPr id="84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866" y="563454"/>
            <a:ext cx="962494" cy="962494"/>
          </a:xfrm>
          <a:prstGeom prst="rect">
            <a:avLst/>
          </a:prstGeom>
        </p:spPr>
      </p:pic>
      <p:pic>
        <p:nvPicPr>
          <p:cNvPr id="85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2987" y="671850"/>
            <a:ext cx="931193" cy="931193"/>
          </a:xfrm>
          <a:prstGeom prst="rect">
            <a:avLst/>
          </a:prstGeom>
        </p:spPr>
      </p:pic>
      <p:pic>
        <p:nvPicPr>
          <p:cNvPr id="86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460" y="2469221"/>
            <a:ext cx="837493" cy="837493"/>
          </a:xfrm>
          <a:prstGeom prst="rect">
            <a:avLst/>
          </a:prstGeom>
        </p:spPr>
      </p:pic>
      <p:pic>
        <p:nvPicPr>
          <p:cNvPr id="87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6945" y="2409311"/>
            <a:ext cx="937339" cy="937339"/>
          </a:xfrm>
          <a:prstGeom prst="rect">
            <a:avLst/>
          </a:prstGeom>
        </p:spPr>
      </p:pic>
      <p:pic>
        <p:nvPicPr>
          <p:cNvPr id="89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012" y="4180771"/>
            <a:ext cx="854050" cy="854050"/>
          </a:xfrm>
          <a:prstGeom prst="rect">
            <a:avLst/>
          </a:prstGeom>
        </p:spPr>
      </p:pic>
      <p:pic>
        <p:nvPicPr>
          <p:cNvPr id="90" name="1 Point Coi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8614" y="4230061"/>
            <a:ext cx="774771" cy="774771"/>
          </a:xfrm>
          <a:prstGeom prst="rect">
            <a:avLst/>
          </a:prstGeom>
        </p:spPr>
      </p:pic>
      <p:pic>
        <p:nvPicPr>
          <p:cNvPr id="91" name="2 Point Coi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75" y="645202"/>
            <a:ext cx="869407" cy="865814"/>
          </a:xfrm>
          <a:prstGeom prst="rect">
            <a:avLst/>
          </a:prstGeom>
        </p:spPr>
      </p:pic>
      <p:pic>
        <p:nvPicPr>
          <p:cNvPr id="93" name="2 Point Coi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3943" y="4191790"/>
            <a:ext cx="814620" cy="811253"/>
          </a:xfrm>
          <a:prstGeom prst="rect">
            <a:avLst/>
          </a:prstGeom>
        </p:spPr>
      </p:pic>
      <p:pic>
        <p:nvPicPr>
          <p:cNvPr id="92" name="2 Point Coi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957" y="6053070"/>
            <a:ext cx="744068" cy="601986"/>
          </a:xfrm>
          <a:prstGeom prst="rect">
            <a:avLst/>
          </a:prstGeom>
        </p:spPr>
      </p:pic>
      <p:pic>
        <p:nvPicPr>
          <p:cNvPr id="94" name="2 Point Coi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8218" y="5874227"/>
            <a:ext cx="810596" cy="807246"/>
          </a:xfrm>
          <a:prstGeom prst="rect">
            <a:avLst/>
          </a:prstGeom>
        </p:spPr>
      </p:pic>
      <p:pic>
        <p:nvPicPr>
          <p:cNvPr id="100" name="2 Point Coi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537" y="2453689"/>
            <a:ext cx="886269" cy="882606"/>
          </a:xfrm>
          <a:prstGeom prst="rect">
            <a:avLst/>
          </a:prstGeom>
        </p:spPr>
      </p:pic>
      <p:pic>
        <p:nvPicPr>
          <p:cNvPr id="95" name="3 Point Coi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4259" y="672911"/>
            <a:ext cx="963810" cy="963810"/>
          </a:xfrm>
          <a:prstGeom prst="rect">
            <a:avLst/>
          </a:prstGeom>
        </p:spPr>
      </p:pic>
      <p:pic>
        <p:nvPicPr>
          <p:cNvPr id="96" name="3 Point Coi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463" y="5826194"/>
            <a:ext cx="927140" cy="927140"/>
          </a:xfrm>
          <a:prstGeom prst="rect">
            <a:avLst/>
          </a:prstGeom>
        </p:spPr>
      </p:pic>
      <p:pic>
        <p:nvPicPr>
          <p:cNvPr id="99" name="3 Point Coi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866" y="2469910"/>
            <a:ext cx="852894" cy="852894"/>
          </a:xfrm>
          <a:prstGeom prst="rect">
            <a:avLst/>
          </a:prstGeom>
        </p:spPr>
      </p:pic>
      <p:pic>
        <p:nvPicPr>
          <p:cNvPr id="97" name="5 Point Coi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2768" y="2409310"/>
            <a:ext cx="938027" cy="938027"/>
          </a:xfrm>
          <a:prstGeom prst="rect">
            <a:avLst/>
          </a:prstGeom>
        </p:spPr>
      </p:pic>
      <p:pic>
        <p:nvPicPr>
          <p:cNvPr id="98" name="5 Point Coi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82" y="5874227"/>
            <a:ext cx="827057" cy="827057"/>
          </a:xfrm>
          <a:prstGeom prst="rect">
            <a:avLst/>
          </a:prstGeom>
        </p:spPr>
      </p:pic>
      <p:sp>
        <p:nvSpPr>
          <p:cNvPr id="29" name="Square2"/>
          <p:cNvSpPr/>
          <p:nvPr/>
        </p:nvSpPr>
        <p:spPr>
          <a:xfrm>
            <a:off x="2400622" y="12758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rtl="1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الّذي تراءى للرّعاة؟</a:t>
            </a:r>
          </a:p>
          <a:p>
            <a:pPr algn="ctr" rtl="1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النّجمة / المَلاك</a:t>
            </a:r>
            <a:endParaRPr lang="en-GB" sz="25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3" name="Square3"/>
          <p:cNvSpPr/>
          <p:nvPr/>
        </p:nvSpPr>
        <p:spPr>
          <a:xfrm>
            <a:off x="4896102" y="1465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اسمُ القَيصَر الّذي أمَرَ بإحصاءِ سكّان المعمور:</a:t>
            </a:r>
          </a:p>
          <a:p>
            <a:pPr algn="ctr"/>
            <a:r>
              <a:rPr lang="ar-LB" sz="2000" b="1" dirty="0">
                <a:ln w="19050"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اوغسطس/ بيلاطس</a:t>
            </a:r>
            <a:endParaRPr lang="en-GB" sz="2000" b="1" dirty="0">
              <a:ln w="19050"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Square4"/>
          <p:cNvSpPr/>
          <p:nvPr/>
        </p:nvSpPr>
        <p:spPr>
          <a:xfrm>
            <a:off x="7325231" y="-1788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بعد أن ولدت مريم ابنها،</a:t>
            </a:r>
          </a:p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وضعتْهُ في :</a:t>
            </a:r>
          </a:p>
          <a:p>
            <a:pPr algn="ctr"/>
            <a:r>
              <a:rPr lang="ar-LB" sz="2500" b="1" dirty="0">
                <a:ln w="19050"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سرير / مذود</a:t>
            </a:r>
            <a:endParaRPr lang="en-GB" sz="2500" b="1" dirty="0">
              <a:ln w="19050"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Square5"/>
          <p:cNvSpPr/>
          <p:nvPr/>
        </p:nvSpPr>
        <p:spPr>
          <a:xfrm>
            <a:off x="9762794" y="27083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rtl="1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إلى  أيّ مدينة صعد يوسف و مريم ليكتتبا؟</a:t>
            </a:r>
          </a:p>
          <a:p>
            <a:pPr algn="ctr"/>
            <a:r>
              <a:rPr lang="ar-LB" sz="2000" b="1" dirty="0">
                <a:ln w="19050">
                  <a:noFill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بيت لحم   / النّاصرة</a:t>
            </a:r>
            <a:endParaRPr lang="en-GB" sz="2000" b="1" dirty="0">
              <a:ln w="19050">
                <a:noFill/>
              </a:ln>
              <a:solidFill>
                <a:schemeClr val="accent4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Square6"/>
          <p:cNvSpPr/>
          <p:nvPr/>
        </p:nvSpPr>
        <p:spPr>
          <a:xfrm>
            <a:off x="8035" y="1730897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لمّا رأى الرّعاة الطّفل:</a:t>
            </a:r>
          </a:p>
          <a:p>
            <a:pPr algn="ctr"/>
            <a:r>
              <a:rPr lang="ar-LB" sz="23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سكتوا كلّهم/ </a:t>
            </a:r>
          </a:p>
          <a:p>
            <a:pPr algn="ctr"/>
            <a:r>
              <a:rPr lang="ar-LB" sz="23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أخبروا بما قيل لهم </a:t>
            </a:r>
            <a:endParaRPr lang="en-GB" sz="23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Square7"/>
          <p:cNvSpPr/>
          <p:nvPr/>
        </p:nvSpPr>
        <p:spPr>
          <a:xfrm>
            <a:off x="2426904" y="1707239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جاءَ الرّعاة إلى بيت لحم:</a:t>
            </a:r>
          </a:p>
          <a:p>
            <a:pPr algn="ctr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بطيئين/</a:t>
            </a:r>
          </a:p>
          <a:p>
            <a:pPr algn="ctr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مُسرعين</a:t>
            </a:r>
          </a:p>
        </p:txBody>
      </p:sp>
      <p:sp>
        <p:nvSpPr>
          <p:cNvPr id="34" name="Square8"/>
          <p:cNvSpPr/>
          <p:nvPr/>
        </p:nvSpPr>
        <p:spPr>
          <a:xfrm>
            <a:off x="4854324" y="1719245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رنّم الجُند السّماويّون:</a:t>
            </a:r>
          </a:p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المجد لله:</a:t>
            </a:r>
          </a:p>
          <a:p>
            <a:pPr algn="ctr" rtl="1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في العُلى/ </a:t>
            </a:r>
          </a:p>
          <a:p>
            <a:pPr algn="ctr" rtl="1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في السّماء</a:t>
            </a:r>
          </a:p>
        </p:txBody>
      </p:sp>
      <p:sp>
        <p:nvSpPr>
          <p:cNvPr id="38" name="Square9"/>
          <p:cNvSpPr/>
          <p:nvPr/>
        </p:nvSpPr>
        <p:spPr>
          <a:xfrm>
            <a:off x="7321602" y="1721276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Arial Black" panose="020B0A04020102020204" pitchFamily="34" charset="0"/>
                <a:cs typeface="Arial" panose="020B0604020202020204" pitchFamily="34" charset="0"/>
              </a:rPr>
              <a:t> </a:t>
            </a:r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انضمّ إلى الملاك الّذي بشّر الرّعاة؟</a:t>
            </a:r>
          </a:p>
          <a:p>
            <a:pPr algn="ctr"/>
            <a:r>
              <a:rPr lang="ar-LB" sz="24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الجند الأرضيّون/</a:t>
            </a:r>
          </a:p>
          <a:p>
            <a:pPr algn="ctr"/>
            <a:r>
              <a:rPr lang="ar-LB" sz="24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الجند السّماويّون</a:t>
            </a:r>
            <a:endParaRPr lang="en-GB" sz="24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Square10"/>
          <p:cNvSpPr/>
          <p:nvPr/>
        </p:nvSpPr>
        <p:spPr>
          <a:xfrm>
            <a:off x="9754886" y="1719245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الملاكُ للرّعاة: وُلِدَ لكُم مخلِّص وهو:</a:t>
            </a:r>
          </a:p>
          <a:p>
            <a:pPr algn="ctr"/>
            <a:r>
              <a:rPr lang="ar-LB" sz="20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المسيح الرّب/</a:t>
            </a:r>
          </a:p>
          <a:p>
            <a:pPr algn="ctr"/>
            <a:r>
              <a:rPr lang="ar-LB" sz="20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ابن يوسف </a:t>
            </a:r>
            <a:endParaRPr lang="en-GB" sz="20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Square11"/>
          <p:cNvSpPr/>
          <p:nvPr/>
        </p:nvSpPr>
        <p:spPr>
          <a:xfrm>
            <a:off x="-26454" y="3372635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rtl="1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جمعَ هيرودس الكتَبة والكهنة ليستَخبِرهم أين وُلِد:</a:t>
            </a:r>
          </a:p>
          <a:p>
            <a:pPr algn="ctr" rtl="1"/>
            <a:r>
              <a:rPr lang="ar-LB" sz="22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الطّفل المعجزة/المسيح</a:t>
            </a:r>
            <a:endParaRPr lang="en-GB" sz="22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Square12"/>
          <p:cNvSpPr/>
          <p:nvPr/>
        </p:nvSpPr>
        <p:spPr>
          <a:xfrm>
            <a:off x="2441113" y="3409796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اسمُ الملك الّذي اضطرب لولادة الطّفل:</a:t>
            </a:r>
          </a:p>
          <a:p>
            <a:pPr algn="ctr"/>
            <a:r>
              <a:rPr lang="ar-LB" sz="22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هيرودس/بيلاطس</a:t>
            </a:r>
            <a:endParaRPr lang="en-GB" sz="22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Square13"/>
          <p:cNvSpPr/>
          <p:nvPr/>
        </p:nvSpPr>
        <p:spPr>
          <a:xfrm>
            <a:off x="4864796" y="3437025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جَاءَ المجوس اوّلاً إلى :</a:t>
            </a:r>
          </a:p>
          <a:p>
            <a:pPr algn="ctr"/>
            <a:r>
              <a:rPr lang="ar-LB" sz="23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النّاصرة/أورشليم</a:t>
            </a:r>
            <a:endParaRPr lang="en-GB" sz="23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Square14"/>
          <p:cNvSpPr/>
          <p:nvPr/>
        </p:nvSpPr>
        <p:spPr>
          <a:xfrm>
            <a:off x="7338197" y="3429673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lnSpcReduction="10000"/>
          </a:bodyPr>
          <a:lstStyle/>
          <a:p>
            <a:pPr algn="ctr" rtl="1"/>
            <a:endParaRPr lang="ar-LB" sz="2500" b="1" dirty="0">
              <a:ln w="19050">
                <a:noFill/>
              </a:ln>
              <a:solidFill>
                <a:schemeClr val="bg2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algn="ctr" rtl="1"/>
            <a:r>
              <a:rPr lang="ar-LB" sz="2500" b="1" dirty="0">
                <a:ln w="19050">
                  <a:noFill/>
                </a:ln>
                <a:solidFill>
                  <a:schemeClr val="bg2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اسم الّذين قَِدموا من المشرق ليسجدوا لطفل المغارة:</a:t>
            </a:r>
          </a:p>
          <a:p>
            <a:pPr algn="ctr" rtl="1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مغوس/مجُوس</a:t>
            </a:r>
          </a:p>
          <a:p>
            <a:pPr algn="ctr" rtl="1"/>
            <a:endParaRPr lang="en-GB" sz="2500" b="1" dirty="0">
              <a:ln w="19050">
                <a:noFill/>
              </a:ln>
              <a:solidFill>
                <a:schemeClr val="bg2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43" name="Square15"/>
          <p:cNvSpPr/>
          <p:nvPr/>
        </p:nvSpPr>
        <p:spPr>
          <a:xfrm>
            <a:off x="9769602" y="3452894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rtl="1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رجِعَ الرّعاة وهم :</a:t>
            </a:r>
          </a:p>
          <a:p>
            <a:pPr algn="ctr" rtl="1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يركُضون/ يمجّدون الله</a:t>
            </a:r>
            <a:endParaRPr lang="en-GB" sz="25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Square16"/>
          <p:cNvSpPr/>
          <p:nvPr/>
        </p:nvSpPr>
        <p:spPr>
          <a:xfrm>
            <a:off x="11029" y="5106022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rtl="1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أقامَ يوسف ومريم والطّفل في مِصرَ إلى وفاة:</a:t>
            </a:r>
          </a:p>
          <a:p>
            <a:pPr algn="ctr" rtl="1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بيلاطس/ هيرودس</a:t>
            </a:r>
            <a:endParaRPr lang="en-GB" sz="25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Square17"/>
          <p:cNvSpPr/>
          <p:nvPr/>
        </p:nvSpPr>
        <p:spPr>
          <a:xfrm>
            <a:off x="2421650" y="5098057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هربَ يوسف ومريم مع الطّفل إلى: </a:t>
            </a:r>
          </a:p>
          <a:p>
            <a:pPr algn="ctr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مصر / الأردنّ</a:t>
            </a:r>
            <a:endParaRPr lang="en-GB" sz="25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Square18"/>
          <p:cNvSpPr/>
          <p:nvPr/>
        </p:nvSpPr>
        <p:spPr>
          <a:xfrm>
            <a:off x="4922259" y="5094121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لمن تراءى الملاك ليُخبرَه أنّ الطّفل في خطر:</a:t>
            </a:r>
          </a:p>
          <a:p>
            <a:pPr algn="ctr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لمريم/ ليوسف  </a:t>
            </a:r>
            <a:endParaRPr lang="en-GB" sz="25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Square19"/>
          <p:cNvSpPr/>
          <p:nvPr/>
        </p:nvSpPr>
        <p:spPr>
          <a:xfrm>
            <a:off x="7358716" y="5129924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أهدى المجوسُ للطّفل، بخوراً ومرًّأ و: </a:t>
            </a:r>
          </a:p>
          <a:p>
            <a:pPr algn="ctr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فضّة/ذهبًا</a:t>
            </a:r>
            <a:endParaRPr lang="en-GB" sz="25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Square20"/>
          <p:cNvSpPr/>
          <p:nvPr/>
        </p:nvSpPr>
        <p:spPr>
          <a:xfrm>
            <a:off x="9784318" y="5105072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 rtl="1"/>
            <a:r>
              <a:rPr lang="ar-LB" sz="2500" b="1" dirty="0">
                <a:ln w="19050">
                  <a:noFill/>
                </a:ln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من قادَ المجوسَ إلى مكانِ ولادةِ الطّفل: </a:t>
            </a:r>
          </a:p>
          <a:p>
            <a:pPr algn="ctr" rtl="1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القمر / النّجم</a:t>
            </a:r>
            <a:endParaRPr lang="en-GB" sz="25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Square1"/>
          <p:cNvSpPr/>
          <p:nvPr/>
        </p:nvSpPr>
        <p:spPr>
          <a:xfrm>
            <a:off x="21388" y="-12364"/>
            <a:ext cx="2448000" cy="17280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190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/>
          </a:bodyPr>
          <a:lstStyle/>
          <a:p>
            <a:pPr algn="ctr"/>
            <a:r>
              <a:rPr lang="ar-LB" sz="2800" b="1" dirty="0">
                <a:ln w="19050">
                  <a:noFill/>
                </a:ln>
                <a:solidFill>
                  <a:schemeClr val="bg2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قال الملاكُ للرّعاة:</a:t>
            </a:r>
          </a:p>
          <a:p>
            <a:pPr algn="ctr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لا تَخَافوا /</a:t>
            </a:r>
          </a:p>
          <a:p>
            <a:pPr algn="ctr"/>
            <a:r>
              <a:rPr lang="ar-LB" sz="2500" b="1" dirty="0">
                <a:ln w="19050">
                  <a:noFill/>
                </a:ln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لا تَحزَنوا</a:t>
            </a:r>
            <a:endParaRPr lang="en-GB" sz="2500" b="1" dirty="0">
              <a:ln w="19050">
                <a:noFill/>
              </a:ln>
              <a:solidFill>
                <a:srgbClr val="FFFF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0" name="DAY SIX"/>
          <p:cNvGrpSpPr/>
          <p:nvPr/>
        </p:nvGrpSpPr>
        <p:grpSpPr>
          <a:xfrm>
            <a:off x="9748165" y="1734918"/>
            <a:ext cx="2448776" cy="1807394"/>
            <a:chOff x="10407720" y="295763"/>
            <a:chExt cx="1350000" cy="1536739"/>
          </a:xfrm>
        </p:grpSpPr>
        <p:pic>
          <p:nvPicPr>
            <p:cNvPr id="51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52" name="6"/>
            <p:cNvSpPr txBox="1"/>
            <p:nvPr/>
          </p:nvSpPr>
          <p:spPr>
            <a:xfrm>
              <a:off x="11461262" y="1099777"/>
              <a:ext cx="281203" cy="732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000" b="1" dirty="0">
                  <a:solidFill>
                    <a:srgbClr val="C00000"/>
                  </a:solidFill>
                </a:rPr>
                <a:t>6</a:t>
              </a:r>
            </a:p>
          </p:txBody>
        </p:sp>
      </p:grpSp>
      <p:grpSp>
        <p:nvGrpSpPr>
          <p:cNvPr id="53" name="DAY ONE"/>
          <p:cNvGrpSpPr/>
          <p:nvPr/>
        </p:nvGrpSpPr>
        <p:grpSpPr>
          <a:xfrm>
            <a:off x="9776771" y="-12851"/>
            <a:ext cx="2406000" cy="1790446"/>
            <a:chOff x="2597326" y="813741"/>
            <a:chExt cx="1350000" cy="1450618"/>
          </a:xfrm>
        </p:grpSpPr>
        <p:pic>
          <p:nvPicPr>
            <p:cNvPr id="54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7326" y="813741"/>
              <a:ext cx="1350000" cy="1390263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55" name="1"/>
            <p:cNvSpPr txBox="1"/>
            <p:nvPr/>
          </p:nvSpPr>
          <p:spPr>
            <a:xfrm>
              <a:off x="3641788" y="1566150"/>
              <a:ext cx="286202" cy="6982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000" b="1" dirty="0">
                  <a:solidFill>
                    <a:srgbClr val="C00000"/>
                  </a:solidFill>
                </a:rPr>
                <a:t>1</a:t>
              </a:r>
            </a:p>
          </p:txBody>
        </p:sp>
      </p:grpSp>
      <p:grpSp>
        <p:nvGrpSpPr>
          <p:cNvPr id="56" name="DAY TWO"/>
          <p:cNvGrpSpPr/>
          <p:nvPr/>
        </p:nvGrpSpPr>
        <p:grpSpPr>
          <a:xfrm>
            <a:off x="7316275" y="24"/>
            <a:ext cx="2447073" cy="1880686"/>
            <a:chOff x="4281939" y="240705"/>
            <a:chExt cx="1350000" cy="1537796"/>
          </a:xfrm>
        </p:grpSpPr>
        <p:pic>
          <p:nvPicPr>
            <p:cNvPr id="57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81939" y="240705"/>
              <a:ext cx="1350000" cy="1390263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58" name="2"/>
            <p:cNvSpPr txBox="1"/>
            <p:nvPr/>
          </p:nvSpPr>
          <p:spPr>
            <a:xfrm>
              <a:off x="5277457" y="1073847"/>
              <a:ext cx="281398" cy="7046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000" b="1" dirty="0">
                  <a:solidFill>
                    <a:srgbClr val="C00000"/>
                  </a:solidFill>
                </a:rPr>
                <a:t>2</a:t>
              </a:r>
            </a:p>
          </p:txBody>
        </p:sp>
      </p:grpSp>
      <p:grpSp>
        <p:nvGrpSpPr>
          <p:cNvPr id="60" name="DAY THREE"/>
          <p:cNvGrpSpPr/>
          <p:nvPr/>
        </p:nvGrpSpPr>
        <p:grpSpPr>
          <a:xfrm>
            <a:off x="4877333" y="42162"/>
            <a:ext cx="2436688" cy="1776279"/>
            <a:chOff x="5798133" y="289181"/>
            <a:chExt cx="1367730" cy="1486802"/>
          </a:xfrm>
        </p:grpSpPr>
        <p:pic>
          <p:nvPicPr>
            <p:cNvPr id="61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98133" y="289181"/>
              <a:ext cx="1367730" cy="1406868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62" name="3"/>
            <p:cNvSpPr txBox="1"/>
            <p:nvPr/>
          </p:nvSpPr>
          <p:spPr>
            <a:xfrm>
              <a:off x="6834522" y="1038225"/>
              <a:ext cx="247857" cy="7377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000" b="1" dirty="0">
                  <a:solidFill>
                    <a:srgbClr val="C00000"/>
                  </a:solidFill>
                </a:rPr>
                <a:t>3</a:t>
              </a:r>
            </a:p>
          </p:txBody>
        </p:sp>
      </p:grpSp>
      <p:grpSp>
        <p:nvGrpSpPr>
          <p:cNvPr id="64" name="DAY FOUR"/>
          <p:cNvGrpSpPr/>
          <p:nvPr/>
        </p:nvGrpSpPr>
        <p:grpSpPr>
          <a:xfrm>
            <a:off x="2457445" y="26457"/>
            <a:ext cx="2417574" cy="1806622"/>
            <a:chOff x="8961482" y="196683"/>
            <a:chExt cx="1350000" cy="1465042"/>
          </a:xfrm>
        </p:grpSpPr>
        <p:pic>
          <p:nvPicPr>
            <p:cNvPr id="65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1482" y="196683"/>
              <a:ext cx="1350000" cy="1390263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66" name="4"/>
            <p:cNvSpPr txBox="1"/>
            <p:nvPr/>
          </p:nvSpPr>
          <p:spPr>
            <a:xfrm>
              <a:off x="9922751" y="962888"/>
              <a:ext cx="284832" cy="69883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000" b="1" dirty="0">
                  <a:solidFill>
                    <a:srgbClr val="C00000"/>
                  </a:solidFill>
                </a:rPr>
                <a:t>4</a:t>
              </a:r>
            </a:p>
          </p:txBody>
        </p:sp>
      </p:grpSp>
      <p:grpSp>
        <p:nvGrpSpPr>
          <p:cNvPr id="68" name="DAY FIVE"/>
          <p:cNvGrpSpPr/>
          <p:nvPr/>
        </p:nvGrpSpPr>
        <p:grpSpPr>
          <a:xfrm>
            <a:off x="49326" y="43099"/>
            <a:ext cx="2442250" cy="1855347"/>
            <a:chOff x="8963393" y="285210"/>
            <a:chExt cx="1350000" cy="1489355"/>
          </a:xfrm>
        </p:grpSpPr>
        <p:pic>
          <p:nvPicPr>
            <p:cNvPr id="69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63393" y="285210"/>
              <a:ext cx="1350000" cy="1390263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70" name="5"/>
            <p:cNvSpPr txBox="1"/>
            <p:nvPr/>
          </p:nvSpPr>
          <p:spPr>
            <a:xfrm>
              <a:off x="9944829" y="1082788"/>
              <a:ext cx="281954" cy="691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000" b="1" dirty="0">
                  <a:solidFill>
                    <a:srgbClr val="C00000"/>
                  </a:solidFill>
                </a:rPr>
                <a:t>5</a:t>
              </a:r>
            </a:p>
          </p:txBody>
        </p:sp>
      </p:grpSp>
      <p:grpSp>
        <p:nvGrpSpPr>
          <p:cNvPr id="104" name="DAY SIX"/>
          <p:cNvGrpSpPr/>
          <p:nvPr/>
        </p:nvGrpSpPr>
        <p:grpSpPr>
          <a:xfrm>
            <a:off x="7300968" y="1718760"/>
            <a:ext cx="2451562" cy="1807393"/>
            <a:chOff x="10407720" y="295763"/>
            <a:chExt cx="1351536" cy="1536738"/>
          </a:xfrm>
        </p:grpSpPr>
        <p:pic>
          <p:nvPicPr>
            <p:cNvPr id="105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06" name="6"/>
            <p:cNvSpPr txBox="1"/>
            <p:nvPr/>
          </p:nvSpPr>
          <p:spPr>
            <a:xfrm>
              <a:off x="11461262" y="1099777"/>
              <a:ext cx="297994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7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07" name="DAY SIX"/>
          <p:cNvGrpSpPr/>
          <p:nvPr/>
        </p:nvGrpSpPr>
        <p:grpSpPr>
          <a:xfrm>
            <a:off x="4842878" y="1717564"/>
            <a:ext cx="2451562" cy="1807393"/>
            <a:chOff x="10407720" y="295763"/>
            <a:chExt cx="1351536" cy="1536738"/>
          </a:xfrm>
        </p:grpSpPr>
        <p:pic>
          <p:nvPicPr>
            <p:cNvPr id="108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09" name="6"/>
            <p:cNvSpPr txBox="1"/>
            <p:nvPr/>
          </p:nvSpPr>
          <p:spPr>
            <a:xfrm>
              <a:off x="11461262" y="1099777"/>
              <a:ext cx="297994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8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10" name="DAY SIX"/>
          <p:cNvGrpSpPr/>
          <p:nvPr/>
        </p:nvGrpSpPr>
        <p:grpSpPr>
          <a:xfrm>
            <a:off x="2408446" y="1718231"/>
            <a:ext cx="2451562" cy="1807393"/>
            <a:chOff x="10407720" y="295763"/>
            <a:chExt cx="1351536" cy="1536738"/>
          </a:xfrm>
        </p:grpSpPr>
        <p:pic>
          <p:nvPicPr>
            <p:cNvPr id="111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12" name="6"/>
            <p:cNvSpPr txBox="1"/>
            <p:nvPr/>
          </p:nvSpPr>
          <p:spPr>
            <a:xfrm>
              <a:off x="11461262" y="1099777"/>
              <a:ext cx="297994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9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16" name="DAY SIX"/>
          <p:cNvGrpSpPr/>
          <p:nvPr/>
        </p:nvGrpSpPr>
        <p:grpSpPr>
          <a:xfrm>
            <a:off x="-14293" y="1745264"/>
            <a:ext cx="2448775" cy="1807393"/>
            <a:chOff x="10407720" y="295763"/>
            <a:chExt cx="1350000" cy="1536738"/>
          </a:xfrm>
        </p:grpSpPr>
        <p:pic>
          <p:nvPicPr>
            <p:cNvPr id="117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18" name="6"/>
            <p:cNvSpPr txBox="1"/>
            <p:nvPr/>
          </p:nvSpPr>
          <p:spPr>
            <a:xfrm>
              <a:off x="11241159" y="1099777"/>
              <a:ext cx="494181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10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19" name="DAY SIX"/>
          <p:cNvGrpSpPr/>
          <p:nvPr/>
        </p:nvGrpSpPr>
        <p:grpSpPr>
          <a:xfrm>
            <a:off x="9788553" y="3419644"/>
            <a:ext cx="2504885" cy="1799698"/>
            <a:chOff x="10407720" y="295763"/>
            <a:chExt cx="1380933" cy="1530195"/>
          </a:xfrm>
        </p:grpSpPr>
        <p:pic>
          <p:nvPicPr>
            <p:cNvPr id="120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21" name="6"/>
            <p:cNvSpPr txBox="1"/>
            <p:nvPr/>
          </p:nvSpPr>
          <p:spPr>
            <a:xfrm>
              <a:off x="11313914" y="1093234"/>
              <a:ext cx="474739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11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22" name="DAY SIX"/>
          <p:cNvGrpSpPr/>
          <p:nvPr/>
        </p:nvGrpSpPr>
        <p:grpSpPr>
          <a:xfrm>
            <a:off x="7339846" y="3440935"/>
            <a:ext cx="2448776" cy="1766706"/>
            <a:chOff x="10407720" y="295763"/>
            <a:chExt cx="1350000" cy="1502144"/>
          </a:xfrm>
        </p:grpSpPr>
        <p:pic>
          <p:nvPicPr>
            <p:cNvPr id="123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24" name="6"/>
            <p:cNvSpPr txBox="1"/>
            <p:nvPr/>
          </p:nvSpPr>
          <p:spPr>
            <a:xfrm>
              <a:off x="11248392" y="1065183"/>
              <a:ext cx="494181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12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25" name="DAY SIX"/>
          <p:cNvGrpSpPr/>
          <p:nvPr/>
        </p:nvGrpSpPr>
        <p:grpSpPr>
          <a:xfrm>
            <a:off x="4866389" y="3415447"/>
            <a:ext cx="2498337" cy="1807393"/>
            <a:chOff x="10407720" y="295763"/>
            <a:chExt cx="1377323" cy="1536738"/>
          </a:xfrm>
        </p:grpSpPr>
        <p:pic>
          <p:nvPicPr>
            <p:cNvPr id="126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27" name="6"/>
            <p:cNvSpPr txBox="1"/>
            <p:nvPr/>
          </p:nvSpPr>
          <p:spPr>
            <a:xfrm>
              <a:off x="11290862" y="1099777"/>
              <a:ext cx="494181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13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28" name="DAY SIX"/>
          <p:cNvGrpSpPr/>
          <p:nvPr/>
        </p:nvGrpSpPr>
        <p:grpSpPr>
          <a:xfrm>
            <a:off x="2408148" y="3418519"/>
            <a:ext cx="2511215" cy="1807393"/>
            <a:chOff x="10407720" y="295763"/>
            <a:chExt cx="1384423" cy="1536738"/>
          </a:xfrm>
        </p:grpSpPr>
        <p:pic>
          <p:nvPicPr>
            <p:cNvPr id="129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30" name="6"/>
            <p:cNvSpPr txBox="1"/>
            <p:nvPr/>
          </p:nvSpPr>
          <p:spPr>
            <a:xfrm>
              <a:off x="11297962" y="1099777"/>
              <a:ext cx="494181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14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31" name="DAY SIX"/>
          <p:cNvGrpSpPr/>
          <p:nvPr/>
        </p:nvGrpSpPr>
        <p:grpSpPr>
          <a:xfrm>
            <a:off x="-62120" y="3434410"/>
            <a:ext cx="2448775" cy="1807393"/>
            <a:chOff x="10407720" y="295763"/>
            <a:chExt cx="1350000" cy="1536738"/>
          </a:xfrm>
        </p:grpSpPr>
        <p:pic>
          <p:nvPicPr>
            <p:cNvPr id="132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33" name="6"/>
            <p:cNvSpPr txBox="1"/>
            <p:nvPr/>
          </p:nvSpPr>
          <p:spPr>
            <a:xfrm>
              <a:off x="11262458" y="1099777"/>
              <a:ext cx="494181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15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34" name="DAY SIX"/>
          <p:cNvGrpSpPr/>
          <p:nvPr/>
        </p:nvGrpSpPr>
        <p:grpSpPr>
          <a:xfrm>
            <a:off x="9757483" y="5134574"/>
            <a:ext cx="2504887" cy="1840156"/>
            <a:chOff x="10407720" y="295763"/>
            <a:chExt cx="1380934" cy="1564595"/>
          </a:xfrm>
        </p:grpSpPr>
        <p:pic>
          <p:nvPicPr>
            <p:cNvPr id="135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36" name="6"/>
            <p:cNvSpPr txBox="1"/>
            <p:nvPr/>
          </p:nvSpPr>
          <p:spPr>
            <a:xfrm>
              <a:off x="11294473" y="1127634"/>
              <a:ext cx="494181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16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37" name="DAY SIX"/>
          <p:cNvGrpSpPr/>
          <p:nvPr/>
        </p:nvGrpSpPr>
        <p:grpSpPr>
          <a:xfrm>
            <a:off x="7312211" y="5140815"/>
            <a:ext cx="2498336" cy="1807393"/>
            <a:chOff x="10407720" y="295763"/>
            <a:chExt cx="1377323" cy="1536738"/>
          </a:xfrm>
        </p:grpSpPr>
        <p:pic>
          <p:nvPicPr>
            <p:cNvPr id="138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39" name="6"/>
            <p:cNvSpPr txBox="1"/>
            <p:nvPr/>
          </p:nvSpPr>
          <p:spPr>
            <a:xfrm>
              <a:off x="11290862" y="1099777"/>
              <a:ext cx="494181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17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40" name="DAY SIX"/>
          <p:cNvGrpSpPr/>
          <p:nvPr/>
        </p:nvGrpSpPr>
        <p:grpSpPr>
          <a:xfrm>
            <a:off x="4882590" y="5132092"/>
            <a:ext cx="2485459" cy="1807393"/>
            <a:chOff x="10407720" y="295763"/>
            <a:chExt cx="1370223" cy="1536738"/>
          </a:xfrm>
        </p:grpSpPr>
        <p:pic>
          <p:nvPicPr>
            <p:cNvPr id="141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07720" y="295763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42" name="6"/>
            <p:cNvSpPr txBox="1"/>
            <p:nvPr/>
          </p:nvSpPr>
          <p:spPr>
            <a:xfrm>
              <a:off x="11283762" y="1099777"/>
              <a:ext cx="494181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18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43" name="DAY SIX"/>
          <p:cNvGrpSpPr/>
          <p:nvPr/>
        </p:nvGrpSpPr>
        <p:grpSpPr>
          <a:xfrm>
            <a:off x="-60894" y="5146701"/>
            <a:ext cx="2448777" cy="1859597"/>
            <a:chOff x="10394349" y="251377"/>
            <a:chExt cx="1350000" cy="1581124"/>
          </a:xfrm>
        </p:grpSpPr>
        <p:pic>
          <p:nvPicPr>
            <p:cNvPr id="144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94349" y="251377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45" name="6"/>
            <p:cNvSpPr txBox="1"/>
            <p:nvPr/>
          </p:nvSpPr>
          <p:spPr>
            <a:xfrm>
              <a:off x="11241162" y="1099777"/>
              <a:ext cx="494181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20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146" name="DAY SIX"/>
          <p:cNvGrpSpPr/>
          <p:nvPr/>
        </p:nvGrpSpPr>
        <p:grpSpPr>
          <a:xfrm>
            <a:off x="2440337" y="5122554"/>
            <a:ext cx="2448777" cy="1834212"/>
            <a:chOff x="10438334" y="272960"/>
            <a:chExt cx="1350000" cy="1559541"/>
          </a:xfrm>
        </p:grpSpPr>
        <p:pic>
          <p:nvPicPr>
            <p:cNvPr id="147" name="SANTA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8334" y="272960"/>
              <a:ext cx="1350000" cy="142268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</p:pic>
        <p:sp>
          <p:nvSpPr>
            <p:cNvPr id="148" name="6"/>
            <p:cNvSpPr txBox="1"/>
            <p:nvPr/>
          </p:nvSpPr>
          <p:spPr>
            <a:xfrm>
              <a:off x="11219862" y="1099777"/>
              <a:ext cx="494181" cy="7327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LB" sz="5000" b="1" dirty="0">
                  <a:solidFill>
                    <a:srgbClr val="C00000"/>
                  </a:solidFill>
                </a:rPr>
                <a:t>19</a:t>
              </a:r>
              <a:endParaRPr lang="en-US" sz="5000" b="1" dirty="0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2877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109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0" fill="hold">
                      <p:stCondLst>
                        <p:cond delay="0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2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1" fill="hold">
                      <p:stCondLst>
                        <p:cond delay="0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5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>
                      <p:stCondLst>
                        <p:cond delay="0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59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0" fill="hold">
                      <p:stCondLst>
                        <p:cond delay="0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81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2" fill="hold">
                      <p:stCondLst>
                        <p:cond delay="0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9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3" fill="hold">
                      <p:stCondLst>
                        <p:cond delay="0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2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1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5" fill="hold">
                      <p:stCondLst>
                        <p:cond delay="0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25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6" fill="hold">
                      <p:stCondLst>
                        <p:cond delay="0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9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34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5" fill="hold">
                      <p:stCondLst>
                        <p:cond delay="0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50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43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4" fill="hold">
                      <p:stCondLst>
                        <p:cond delay="0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7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25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3" fill="hold">
                      <p:stCondLst>
                        <p:cond delay="0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6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5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5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5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70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1" fill="hold">
                      <p:stCondLst>
                        <p:cond delay="0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4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500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279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0" fill="hold">
                      <p:stCondLst>
                        <p:cond delay="0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3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288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9" fill="hold">
                      <p:stCondLst>
                        <p:cond delay="0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2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297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8" fill="hold">
                      <p:stCondLst>
                        <p:cond delay="0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1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306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7" fill="hold">
                      <p:stCondLst>
                        <p:cond delay="0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0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2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13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315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6" fill="hold">
                      <p:stCondLst>
                        <p:cond delay="0"/>
                      </p:stCondLst>
                      <p:childTnLst>
                        <p:par>
                          <p:cTn id="317" fill="hold">
                            <p:stCondLst>
                              <p:cond delay="0"/>
                            </p:stCondLst>
                            <p:childTnLst>
                              <p:par>
                                <p:cTn id="318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9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0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500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324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5" fill="hold">
                      <p:stCondLst>
                        <p:cond delay="0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8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9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0" dur="500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333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4" fill="hold">
                      <p:stCondLst>
                        <p:cond delay="0"/>
                      </p:stCondLst>
                      <p:childTnLst>
                        <p:par>
                          <p:cTn id="335" fill="hold">
                            <p:stCondLst>
                              <p:cond delay="0"/>
                            </p:stCondLst>
                            <p:childTnLst>
                              <p:par>
                                <p:cTn id="336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7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8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9" dur="5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342" restart="whenNotActive" fill="hold" evtFilter="cancelBubble" nodeType="interactiveSeq">
                <p:stCondLst>
                  <p:cond evt="onClick" delay="0">
                    <p:tgtEl>
                      <p:spTgt spid="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3" fill="hold">
                      <p:stCondLst>
                        <p:cond delay="0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6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7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500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8"/>
                  </p:tgtEl>
                </p:cond>
              </p:nextCondLst>
            </p:seq>
            <p:seq concurrent="1" nextAc="seek">
              <p:cTn id="351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2" fill="hold">
                      <p:stCondLst>
                        <p:cond delay="0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5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6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500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8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  <p:seq concurrent="1" nextAc="seek">
              <p:cTn id="360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1" fill="hold">
                      <p:stCondLst>
                        <p:cond delay="0"/>
                      </p:stCondLst>
                      <p:childTnLst>
                        <p:par>
                          <p:cTn id="362" fill="hold">
                            <p:stCondLst>
                              <p:cond delay="0"/>
                            </p:stCondLst>
                            <p:childTnLst>
                              <p:par>
                                <p:cTn id="36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4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500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369" restart="whenNotActive" fill="hold" evtFilter="cancelBubble" nodeType="interactiveSeq">
                <p:stCondLst>
                  <p:cond evt="onClick" delay="0">
                    <p:tgtEl>
                      <p:spTgt spid="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0" fill="hold">
                      <p:stCondLst>
                        <p:cond delay="0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3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5" dur="500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6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7"/>
                  </p:tgtEl>
                </p:cond>
              </p:nextCondLst>
            </p:seq>
            <p:seq concurrent="1" nextAc="seek">
              <p:cTn id="378" restart="whenNotActive" fill="hold" evtFilter="cancelBubble" nodeType="interactiveSeq">
                <p:stCondLst>
                  <p:cond evt="onClick" delay="0">
                    <p:tgtEl>
                      <p:spTgt spid="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9" fill="hold">
                      <p:stCondLst>
                        <p:cond delay="0"/>
                      </p:stCondLst>
                      <p:childTnLst>
                        <p:par>
                          <p:cTn id="380" fill="hold">
                            <p:stCondLst>
                              <p:cond delay="0"/>
                            </p:stCondLst>
                            <p:childTnLst>
                              <p:par>
                                <p:cTn id="38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2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3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4" dur="50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5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0"/>
                  </p:tgtEl>
                </p:cond>
              </p:nextCondLst>
            </p:seq>
            <p:seq concurrent="1" nextAc="seek">
              <p:cTn id="387" restart="whenNotActive" fill="hold" evtFilter="cancelBubble" nodeType="interactiveSeq">
                <p:stCondLst>
                  <p:cond evt="onClick" delay="0">
                    <p:tgtEl>
                      <p:spTgt spid="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8" fill="hold">
                      <p:stCondLst>
                        <p:cond delay="0"/>
                      </p:stCondLst>
                      <p:childTnLst>
                        <p:par>
                          <p:cTn id="389" fill="hold">
                            <p:stCondLst>
                              <p:cond delay="0"/>
                            </p:stCondLst>
                            <p:childTnLst>
                              <p:par>
                                <p:cTn id="390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91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3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94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"/>
                  </p:tgtEl>
                </p:cond>
              </p:nextCondLst>
            </p:seq>
            <p:seq concurrent="1" nextAc="seek">
              <p:cTn id="396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7" fill="hold">
                      <p:stCondLst>
                        <p:cond delay="0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0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50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</p:childTnLst>
        </p:cTn>
      </p:par>
    </p:tnLst>
    <p:bldLst>
      <p:bldP spid="29" grpId="0" animBg="1"/>
      <p:bldP spid="33" grpId="0" animBg="1"/>
      <p:bldP spid="37" grpId="0" animBg="1"/>
      <p:bldP spid="41" grpId="0" animBg="1"/>
      <p:bldP spid="10" grpId="0" animBg="1"/>
      <p:bldP spid="30" grpId="0" animBg="1"/>
      <p:bldP spid="34" grpId="0" animBg="1"/>
      <p:bldP spid="38" grpId="0" animBg="1"/>
      <p:bldP spid="42" grpId="0" animBg="1"/>
      <p:bldP spid="15" grpId="0" animBg="1"/>
      <p:bldP spid="31" grpId="0" animBg="1"/>
      <p:bldP spid="35" grpId="0" animBg="1"/>
      <p:bldP spid="39" grpId="0" animBg="1"/>
      <p:bldP spid="43" grpId="0" animBg="1"/>
      <p:bldP spid="20" grpId="0" animBg="1"/>
      <p:bldP spid="32" grpId="0" animBg="1"/>
      <p:bldP spid="36" grpId="0" animBg="1"/>
      <p:bldP spid="40" grpId="0" animBg="1"/>
      <p:bldP spid="44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709" y="0"/>
            <a:ext cx="12192000" cy="6858000"/>
          </a:xfrm>
        </p:spPr>
      </p:pic>
      <p:sp>
        <p:nvSpPr>
          <p:cNvPr id="5" name="6-Point Star 4"/>
          <p:cNvSpPr/>
          <p:nvPr/>
        </p:nvSpPr>
        <p:spPr>
          <a:xfrm>
            <a:off x="1930758" y="0"/>
            <a:ext cx="5016320" cy="1893194"/>
          </a:xfrm>
          <a:prstGeom prst="star6">
            <a:avLst/>
          </a:prstGeom>
          <a:solidFill>
            <a:srgbClr val="FFFF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ar-LB" sz="32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08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ميلاديّات</a:t>
            </a:r>
          </a:p>
          <a:p>
            <a:pPr algn="ctr"/>
            <a:r>
              <a:rPr lang="ar-LB" sz="3200" b="1" dirty="0">
                <a:ln>
                  <a:solidFill>
                    <a:schemeClr val="bg1">
                      <a:lumMod val="50000"/>
                    </a:schemeClr>
                  </a:solidFill>
                </a:ln>
                <a:solidFill>
                  <a:srgbClr val="008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رابع أساسي</a:t>
            </a:r>
            <a:endParaRPr lang="en-US" sz="3200" b="1" dirty="0">
              <a:ln>
                <a:solidFill>
                  <a:schemeClr val="bg1">
                    <a:lumMod val="50000"/>
                  </a:schemeClr>
                </a:solidFill>
              </a:ln>
              <a:solidFill>
                <a:srgbClr val="008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3499" y="1156557"/>
            <a:ext cx="884134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LB" sz="25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طريقة اللّعب</a:t>
            </a: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03032" y="1893194"/>
            <a:ext cx="11906518" cy="2015936"/>
          </a:xfrm>
          <a:prstGeom prst="rect">
            <a:avLst/>
          </a:prstGeom>
          <a:solidFill>
            <a:srgbClr val="9DC3E6">
              <a:alpha val="50196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يُوَزِّعُ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المُعَلِّمُ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التَّلَامِيذَ إِلَى فَرِيقَيْنِ وَيَطْلُبُ إِلَى كُلِّ فَرِيقٍ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اِخْتِيَارَ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أَحَدِ الأَعْضَاءِ لِيَكُونَ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مُمَثِّلًا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أَوْ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مَنْدُوبًا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لِلْفَرِيقِ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بِالدَّوْرِ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،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يَخْتَارُ مُمَثِّلُ كُلِّ فَرِيقٍ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رَقْمًا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يَنْقُرُ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المُعَلِّمُ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عَلَى الرَّقْمِ فَيَظْهَرُ السُّؤَالُ</a:t>
            </a:r>
            <a:r>
              <a:rPr kumimoji="0" lang="ar-LB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عِنْدَهَا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يَطْرَحُهُ عَلَى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الفَرِيقِ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الَّذِي عَلَيْهِ أَنْ يُعْطِيَ إِجَابَةً مُؤَكَّدَةً (بَعْدَ </a:t>
            </a:r>
            <a:r>
              <a:rPr kumimoji="0" lang="ar-LB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20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ثَانِيَةً كَحَدٍّ أَقْصَى) مِنْ خِلَالِ مُمَثِّلِهِ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</a:t>
            </a: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يَنْقُرُ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المُعَلِّمُ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عَلَى السُّؤَالِ فَتَظْهَرُ الإِجَابَةُ </a:t>
            </a:r>
            <a:r>
              <a:rPr kumimoji="0" lang="ar-LB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و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عَدَدُ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النِّقَاطِ الَّتِي يَحْصُلُ عَلَيْهَا الفَرِيقُ، إِذَا كَانَتِ الإِجَابَةُ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صَحِيحَةً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. </a:t>
            </a:r>
            <a:endParaRPr kumimoji="0" lang="ar-LB" altLang="en-US" sz="2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  <a:p>
            <a:pPr marL="0" marR="0" lvl="0" indent="0" algn="just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أَمَّا إِذَا كَانَتِ الإِجَابَةُ خَطَأً فَيُخْصَمُ مِنْ رَصِيدِ الفَرِيقِ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عَدَدُ</a:t>
            </a:r>
            <a:r>
              <a:rPr kumimoji="0" lang="en-US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kumimoji="0" lang="ar-SA" altLang="en-US" sz="25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النِّقَاطِ الَّذِي ظَهَرَ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7096922" y="204553"/>
            <a:ext cx="226536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LB" sz="2200" b="0" cap="none" spc="0" dirty="0">
                <a:ln w="0"/>
                <a:solidFill>
                  <a:srgbClr val="54823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مركز التربية الدينية </a:t>
            </a:r>
          </a:p>
          <a:p>
            <a:pPr algn="ctr"/>
            <a:r>
              <a:rPr lang="ar-LB" sz="2200" dirty="0">
                <a:ln w="0"/>
                <a:solidFill>
                  <a:srgbClr val="54823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رهبانية القلبين الاقدسين</a:t>
            </a:r>
            <a:endParaRPr lang="en-US" sz="2200" b="0" cap="none" spc="0" dirty="0">
              <a:ln w="0"/>
              <a:solidFill>
                <a:srgbClr val="54823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36135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5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glow" dir="t">
            <a:rot lat="0" lon="0" rev="14100000"/>
          </a:lightRig>
        </a:scene3d>
        <a:sp3d prstMaterial="softEdge">
          <a:bevelT w="127000" prst="artDeco"/>
        </a:sp3d>
      </a:spPr>
      <a:bodyPr lIns="0" tIns="0" rIns="0" bIns="0" rtlCol="0" anchor="t" anchorCtr="0"/>
      <a:lstStyle>
        <a:defPPr algn="ctr">
          <a:defRPr sz="4800" dirty="0" smtClean="0">
            <a:ln>
              <a:solidFill>
                <a:schemeClr val="bg1">
                  <a:lumMod val="50000"/>
                </a:schemeClr>
              </a:solidFill>
            </a:ln>
            <a:solidFill>
              <a:schemeClr val="bg1">
                <a:lumMod val="85000"/>
              </a:schemeClr>
            </a:solidFill>
            <a:latin typeface="Arial Black" panose="020B0A04020102020204" pitchFamily="34" charset="0"/>
            <a:ea typeface="Segoe UI Black" panose="020B0A02040204020203" pitchFamily="34" charset="0"/>
            <a:cs typeface="Segoe UI Black" panose="020B0A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372</Words>
  <Application>Microsoft Office PowerPoint</Application>
  <PresentationFormat>Widescreen</PresentationFormat>
  <Paragraphs>100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Century Gothic</vt:lpstr>
      <vt:lpstr>Tahoma</vt:lpstr>
      <vt:lpstr>Traditional Arabic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Michel.Haddad@NDJ.EDU.LB</dc:creator>
  <cp:lastModifiedBy>Haddad, Michel</cp:lastModifiedBy>
  <cp:revision>21</cp:revision>
  <dcterms:created xsi:type="dcterms:W3CDTF">2016-12-26T00:12:58Z</dcterms:created>
  <dcterms:modified xsi:type="dcterms:W3CDTF">2025-12-04T08:16:40Z</dcterms:modified>
</cp:coreProperties>
</file>