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27"/>
  </p:notesMasterIdLst>
  <p:sldIdLst>
    <p:sldId id="273" r:id="rId2"/>
    <p:sldId id="482" r:id="rId3"/>
    <p:sldId id="282" r:id="rId4"/>
    <p:sldId id="483" r:id="rId5"/>
    <p:sldId id="474" r:id="rId6"/>
    <p:sldId id="484" r:id="rId7"/>
    <p:sldId id="485" r:id="rId8"/>
    <p:sldId id="499" r:id="rId9"/>
    <p:sldId id="487" r:id="rId10"/>
    <p:sldId id="488" r:id="rId11"/>
    <p:sldId id="489" r:id="rId12"/>
    <p:sldId id="500" r:id="rId13"/>
    <p:sldId id="490" r:id="rId14"/>
    <p:sldId id="491" r:id="rId15"/>
    <p:sldId id="492" r:id="rId16"/>
    <p:sldId id="494" r:id="rId17"/>
    <p:sldId id="496" r:id="rId18"/>
    <p:sldId id="497" r:id="rId19"/>
    <p:sldId id="498" r:id="rId20"/>
    <p:sldId id="502" r:id="rId21"/>
    <p:sldId id="503" r:id="rId22"/>
    <p:sldId id="486" r:id="rId23"/>
    <p:sldId id="283" r:id="rId24"/>
    <p:sldId id="481" r:id="rId25"/>
    <p:sldId id="504" r:id="rId26"/>
  </p:sldIdLst>
  <p:sldSz cx="12192000" cy="6858000"/>
  <p:notesSz cx="6858000" cy="9144000"/>
  <p:embeddedFontLst>
    <p:embeddedFont>
      <p:font typeface="El Messiri" panose="020B0604020202020204" charset="-78"/>
      <p:regular r:id="rId28"/>
      <p:bold r:id="rId29"/>
    </p:embeddedFont>
    <p:embeddedFont>
      <p:font typeface="Harmattan" panose="020B0604020202020204" charset="0"/>
      <p:regular r:id="rId30"/>
      <p:bold r:id="rId31"/>
    </p:embeddedFont>
    <p:embeddedFont>
      <p:font typeface="Traditional Arabic" panose="02020603050405020304" pitchFamily="18" charset="-78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custShowLst>
    <p:custShow name="اجابة خاطئة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 :" id="{37F7D7D0-D62B-490E-8A6F-655CFF175584}">
          <p14:sldIdLst>
            <p14:sldId id="273"/>
            <p14:sldId id="482"/>
            <p14:sldId id="282"/>
            <p14:sldId id="483"/>
          </p14:sldIdLst>
        </p14:section>
        <p14:section name="لزيادة الاسئلة كرر الشرائح التالية:" id="{5E257FAA-E65D-4F9B-8001-75D523501378}">
          <p14:sldIdLst>
            <p14:sldId id="474"/>
            <p14:sldId id="484"/>
            <p14:sldId id="485"/>
            <p14:sldId id="499"/>
            <p14:sldId id="487"/>
            <p14:sldId id="488"/>
            <p14:sldId id="489"/>
            <p14:sldId id="500"/>
            <p14:sldId id="490"/>
            <p14:sldId id="491"/>
            <p14:sldId id="492"/>
            <p14:sldId id="494"/>
            <p14:sldId id="496"/>
            <p14:sldId id="497"/>
            <p14:sldId id="498"/>
            <p14:sldId id="502"/>
            <p14:sldId id="503"/>
          </p14:sldIdLst>
        </p14:section>
        <p14:section name="الفوز" id="{64A9EE2B-AEF4-4495-8E12-371755A5D112}">
          <p14:sldIdLst>
            <p14:sldId id="486"/>
            <p14:sldId id="283"/>
          </p14:sldIdLst>
        </p14:section>
        <p14:section name="تعليمات الاستخدام" id="{2198CE1F-0F48-407E-A2BA-B43E25CFC8AE}">
          <p14:sldIdLst>
            <p14:sldId id="481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2976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  <p15:guide id="6" orient="horz" pos="2364" userDrawn="1">
          <p15:clr>
            <a:srgbClr val="A4A3A4"/>
          </p15:clr>
        </p15:guide>
        <p15:guide id="7" orient="horz" pos="3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200"/>
    <a:srgbClr val="FFC800"/>
    <a:srgbClr val="231F20"/>
    <a:srgbClr val="FFFFFF"/>
    <a:srgbClr val="AB9FF2"/>
    <a:srgbClr val="FFC5E4"/>
    <a:srgbClr val="DC0379"/>
    <a:srgbClr val="E87BCA"/>
    <a:srgbClr val="6F0F10"/>
    <a:srgbClr val="004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5B4E2-43C7-467F-89EA-029FD3985403}" v="1" dt="2025-09-29T11:07:31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72" autoAdjust="0"/>
    <p:restoredTop sz="95033" autoAdjust="0"/>
  </p:normalViewPr>
  <p:slideViewPr>
    <p:cSldViewPr snapToGrid="0" showGuides="1">
      <p:cViewPr varScale="1">
        <p:scale>
          <a:sx n="72" d="100"/>
          <a:sy n="72" d="100"/>
        </p:scale>
        <p:origin x="558" y="90"/>
      </p:cViewPr>
      <p:guideLst>
        <p:guide orient="horz" pos="2160"/>
        <p:guide/>
        <p:guide orient="horz" pos="2976"/>
        <p:guide orient="horz" pos="3770"/>
        <p:guide orient="horz" pos="1570"/>
        <p:guide orient="horz" pos="2364"/>
        <p:guide orient="horz" pos="3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</pc:sldMasterChg>
    </pc:docChg>
  </pc:docChgLst>
  <pc:docChgLst>
    <pc:chgData name="Hasan Selim" userId="84cd2103f36ef0dc" providerId="LiveId" clId="{6ED845BA-74CA-4F74-9AC4-C2ED4D184EBF}"/>
    <pc:docChg chg="modSld">
      <pc:chgData name="Hasan Selim" userId="84cd2103f36ef0dc" providerId="LiveId" clId="{6ED845BA-74CA-4F74-9AC4-C2ED4D184EBF}" dt="2025-09-29T11:08:23.772" v="2" actId="12789"/>
      <pc:docMkLst>
        <pc:docMk/>
      </pc:docMkLst>
      <pc:sldChg chg="modSp mod">
        <pc:chgData name="Hasan Selim" userId="84cd2103f36ef0dc" providerId="LiveId" clId="{6ED845BA-74CA-4F74-9AC4-C2ED4D184EBF}" dt="2025-09-29T11:08:23.772" v="2" actId="12789"/>
        <pc:sldMkLst>
          <pc:docMk/>
          <pc:sldMk cId="3062912734" sldId="283"/>
        </pc:sldMkLst>
        <pc:spChg chg="mod">
          <ac:chgData name="Hasan Selim" userId="84cd2103f36ef0dc" providerId="LiveId" clId="{6ED845BA-74CA-4F74-9AC4-C2ED4D184EBF}" dt="2025-09-29T11:08:23.772" v="2" actId="12789"/>
          <ac:spMkLst>
            <pc:docMk/>
            <pc:sldMk cId="3062912734" sldId="283"/>
            <ac:spMk id="4" creationId="{98B88AA8-EDEC-0F89-7D35-7D8C1983EA4B}"/>
          </ac:spMkLst>
        </pc:spChg>
      </pc:sld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ED11EEE-35F7-4480-9EF8-BFDB9A66A561}"/>
    <pc:docChg chg="custSel addSld delSld modSld modSection">
      <pc:chgData name="Hasan Selim" userId="84cd2103f36ef0dc" providerId="LiveId" clId="{BED11EEE-35F7-4480-9EF8-BFDB9A66A561}" dt="2025-03-26T13:10:26.449" v="18" actId="1076"/>
      <pc:docMkLst>
        <pc:docMk/>
      </pc:docMkLst>
      <pc:sldChg chg="addSp modSp modAnim">
        <pc:chgData name="Hasan Selim" userId="84cd2103f36ef0dc" providerId="LiveId" clId="{BED11EEE-35F7-4480-9EF8-BFDB9A66A561}" dt="2025-03-25T11:14:21.236" v="0"/>
        <pc:sldMkLst>
          <pc:docMk/>
          <pc:sldMk cId="2906035027" sldId="273"/>
        </pc:sldMkLst>
      </pc:sldChg>
      <pc:sldChg chg="del">
        <pc:chgData name="Hasan Selim" userId="84cd2103f36ef0dc" providerId="LiveId" clId="{BED11EEE-35F7-4480-9EF8-BFDB9A66A561}" dt="2025-03-26T13:08:23.693" v="2" actId="47"/>
        <pc:sldMkLst>
          <pc:docMk/>
          <pc:sldMk cId="4248392613" sldId="478"/>
        </pc:sldMkLst>
      </pc:sldChg>
      <pc:sldChg chg="addSp delSp modSp add mod setBg">
        <pc:chgData name="Hasan Selim" userId="84cd2103f36ef0dc" providerId="LiveId" clId="{BED11EEE-35F7-4480-9EF8-BFDB9A66A561}" dt="2025-03-26T13:10:26.449" v="18" actId="1076"/>
        <pc:sldMkLst>
          <pc:docMk/>
          <pc:sldMk cId="1405618920" sldId="4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21/07/1447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9707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4656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52244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7626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7635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29289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74259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548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08468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0972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13571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72B1-82EF-E1D3-7586-2CE7AF35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1E4C744-8949-B2A9-46FF-6A6571F3A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A0B14513-A843-634E-1C62-A764643CA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F25FD0-9F47-35C3-B3D5-15CA622EB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3972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El Messiri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829B5-05EE-B463-B629-53F456439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0F25C81-32AA-37CB-713F-1308E8DD7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5598F77A-4372-CBEB-9E8E-84C55879A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07A14B-9F93-982E-94D2-ABCC4C93B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0647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728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4544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8599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265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1574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5449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1.xml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11.png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wav"/><Relationship Id="rId11" Type="http://schemas.openxmlformats.org/officeDocument/2006/relationships/audio" Target="../media/audio2.wav"/><Relationship Id="rId5" Type="http://schemas.microsoft.com/office/2007/relationships/media" Target="../media/media8.wav"/><Relationship Id="rId10" Type="http://schemas.openxmlformats.org/officeDocument/2006/relationships/image" Target="../media/image5.png"/><Relationship Id="rId4" Type="http://schemas.openxmlformats.org/officeDocument/2006/relationships/audio" Target="../media/media7.wav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gif"/><Relationship Id="rId4" Type="http://schemas.openxmlformats.org/officeDocument/2006/relationships/audio" Target="../media/media4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74BF6F30-9818-06FB-5880-8A7231604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C916D75-22A0-27A9-315B-50F8A6D479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123" r="-1"/>
          <a:stretch>
            <a:fillRect/>
          </a:stretch>
        </p:blipFill>
        <p:spPr>
          <a:xfrm flipH="1">
            <a:off x="-1507040" y="650268"/>
            <a:ext cx="1049839" cy="841250"/>
          </a:xfrm>
          <a:prstGeom prst="rect">
            <a:avLst/>
          </a:prstGeom>
        </p:spPr>
      </p:pic>
      <p:sp>
        <p:nvSpPr>
          <p:cNvPr id="10" name="زر 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80A2D52C-FF9A-BC9B-7DEC-431612561110}"/>
              </a:ext>
            </a:extLst>
          </p:cNvPr>
          <p:cNvSpPr/>
          <p:nvPr/>
        </p:nvSpPr>
        <p:spPr>
          <a:xfrm>
            <a:off x="5367020" y="5152987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انطلق</a:t>
            </a:r>
            <a:endParaRPr lang="ar-EG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6" name="صورة 25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4821934C-03D3-6A41-D149-BCC018FA93B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7E8F375-E8B8-B2AD-64E2-37C027C914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7123"/>
          <a:stretch>
            <a:fillRect/>
          </a:stretch>
        </p:blipFill>
        <p:spPr>
          <a:xfrm>
            <a:off x="12411410" y="-841250"/>
            <a:ext cx="1790012" cy="841250"/>
          </a:xfrm>
          <a:prstGeom prst="rect">
            <a:avLst/>
          </a:prstGeom>
        </p:spPr>
      </p:pic>
      <p:pic>
        <p:nvPicPr>
          <p:cNvPr id="27" name="zapsplat_science_fiction_outer_space_atmopshere_hum_drone_98562">
            <a:hlinkClick r:id="" action="ppaction://media"/>
            <a:extLst>
              <a:ext uri="{FF2B5EF4-FFF2-40B4-BE49-F238E27FC236}">
                <a16:creationId xmlns:a16="http://schemas.microsoft.com/office/drawing/2014/main" id="{12234379-D78D-0FC8-E81F-ECB3A58E8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0125" y="-1030225"/>
            <a:ext cx="609600" cy="609600"/>
          </a:xfrm>
          <a:prstGeom prst="rect">
            <a:avLst/>
          </a:prstGeom>
        </p:spPr>
      </p:pic>
      <p:pic>
        <p:nvPicPr>
          <p:cNvPr id="34" name="zapsplat_multimedia_game_sound_turn_on_start_initiate_soft_warm_friendly_98557">
            <a:hlinkClick r:id="" action="ppaction://media"/>
            <a:extLst>
              <a:ext uri="{FF2B5EF4-FFF2-40B4-BE49-F238E27FC236}">
                <a16:creationId xmlns:a16="http://schemas.microsoft.com/office/drawing/2014/main" id="{0C97BF83-72CA-E553-920C-FDA0C2CF17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9375" y="-103022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8965" y="946710"/>
            <a:ext cx="9775433" cy="34778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1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نجوم الصّوم</a:t>
            </a:r>
          </a:p>
          <a:p>
            <a:pPr algn="ctr"/>
            <a:r>
              <a:rPr lang="ar-LB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لنَضوي سَما </a:t>
            </a:r>
            <a:r>
              <a:rPr lang="ar-LB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البَرّية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4980" y="177269"/>
            <a:ext cx="61630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2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مركز التّربية الدّينيّة</a:t>
            </a:r>
          </a:p>
          <a:p>
            <a:pPr algn="ctr"/>
            <a:r>
              <a:rPr lang="ar-LB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رهبانيّة القلبين الأقدسين</a:t>
            </a:r>
            <a:endParaRPr lang="en-US" sz="2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0125" y="4370721"/>
            <a:ext cx="5638082" cy="70788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الأساسي السّابع </a:t>
            </a:r>
            <a:r>
              <a:rPr lang="ar-L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والثامن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77556E-17 L 1.16576 0.89375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81" y="446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6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3.75E-6 2.59259E-6 L -1.27526 1.01967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63" y="5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06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قوّة الانسان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</a:rPr>
              <a:t>ضُعف الطّبع البشريّ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عظمِة الطّبع البشريّ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بيرمزُ الرّماد لَ 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07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لامبالاة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تَوبِة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81951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استرخاء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الهدف من رِتبة الرّماد هوي أنّو يكون الصّوم مسيرِة: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08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الإيدَين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الرّوس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الإجرَين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بِالعهدٍ القديم و لحتّى يرمز للتّوبة،</a:t>
            </a:r>
          </a:p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كان الرّماد ينرَش على: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09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الأحمر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البنفسجي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الأخضر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بيلبس الكهنة  بزمن الصَّوم اللّون: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10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صوم أيّوب بالعهد القَديم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صوم المسيح بالبرّية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صوم بولس ب أعمال الرّسل 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1774135" y="726436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بيذكّرنا زَمن الصّوم ب: 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11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والصّلاة والنّوم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والصّلاة والصّدقة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والإفطار والطّعام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اركان الصوم ال 3 هني: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13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601032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endParaRPr lang="ar-LB" sz="2400" b="1" dirty="0" smtClean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LB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من السّاعة 8 المسا </a:t>
            </a:r>
            <a:r>
              <a:rPr lang="ar-LB" sz="2400" b="1" dirty="0">
                <a:solidFill>
                  <a:srgbClr val="C00000"/>
                </a:solidFill>
              </a:rPr>
              <a:t>ل</a:t>
            </a:r>
            <a:r>
              <a:rPr lang="ar-LB" sz="2400" b="1" dirty="0" smtClean="0">
                <a:solidFill>
                  <a:srgbClr val="C00000"/>
                </a:solidFill>
              </a:rPr>
              <a:t>لسّاعة</a:t>
            </a:r>
            <a:r>
              <a:rPr lang="ar-LB" sz="2400" b="1" dirty="0">
                <a:solidFill>
                  <a:srgbClr val="C00000"/>
                </a:solidFill>
              </a:rPr>
              <a:t>​ 12 </a:t>
            </a:r>
            <a:r>
              <a:rPr lang="ar-LB" sz="2400" b="1" dirty="0" smtClean="0">
                <a:solidFill>
                  <a:srgbClr val="C00000"/>
                </a:solidFill>
              </a:rPr>
              <a:t>الضهر</a:t>
            </a:r>
            <a:r>
              <a:rPr lang="ar-LB" sz="2400" b="1" dirty="0">
                <a:solidFill>
                  <a:srgbClr val="C00000"/>
                </a:solidFill>
              </a:rPr>
              <a:t> 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b="1" dirty="0" smtClean="0">
                <a:solidFill>
                  <a:srgbClr val="C00000"/>
                </a:solidFill>
              </a:rPr>
              <a:t>​</a:t>
            </a:r>
            <a:r>
              <a:rPr lang="ar-LB" sz="2400" b="1" dirty="0" smtClean="0">
                <a:solidFill>
                  <a:srgbClr val="C00000"/>
                </a:solidFill>
              </a:rPr>
              <a:t>من نص اللّيل  للسّاعة​ </a:t>
            </a:r>
            <a:r>
              <a:rPr lang="ar-LB" sz="2400" b="1" dirty="0">
                <a:solidFill>
                  <a:srgbClr val="C00000"/>
                </a:solidFill>
              </a:rPr>
              <a:t>12 </a:t>
            </a:r>
            <a:r>
              <a:rPr lang="ar-LB" sz="2400" b="1" dirty="0" smtClean="0">
                <a:solidFill>
                  <a:srgbClr val="C00000"/>
                </a:solidFill>
              </a:rPr>
              <a:t>الضهر</a:t>
            </a:r>
            <a:r>
              <a:rPr lang="ar-LB" sz="2400" b="1" dirty="0">
                <a:solidFill>
                  <a:srgbClr val="C00000"/>
                </a:solidFill>
              </a:rPr>
              <a:t> 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>
                <a:solidFill>
                  <a:srgbClr val="C00000"/>
                </a:solidFill>
              </a:rPr>
              <a:t>من </a:t>
            </a:r>
            <a:r>
              <a:rPr lang="ar-LB" sz="2400" b="1" dirty="0" smtClean="0">
                <a:solidFill>
                  <a:srgbClr val="C00000"/>
                </a:solidFill>
              </a:rPr>
              <a:t>نص اللّيل للسّاعة</a:t>
            </a:r>
            <a:r>
              <a:rPr lang="ar-LB" sz="2400" b="1" dirty="0">
                <a:solidFill>
                  <a:srgbClr val="C00000"/>
                </a:solidFill>
              </a:rPr>
              <a:t>​ </a:t>
            </a:r>
            <a:r>
              <a:rPr lang="ar-LB" sz="2400" b="1" dirty="0" smtClean="0">
                <a:solidFill>
                  <a:srgbClr val="C00000"/>
                </a:solidFill>
              </a:rPr>
              <a:t>1 </a:t>
            </a:r>
            <a:r>
              <a:rPr lang="ar-LB" sz="2400" b="1" dirty="0">
                <a:solidFill>
                  <a:srgbClr val="C00000"/>
                </a:solidFill>
              </a:rPr>
              <a:t>الضهر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مدّة الصّوم اليوميّة هيّي: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15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بطرس (ا بط 8/5)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endParaRPr lang="ar-LB" sz="2400" b="1" dirty="0" smtClean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بولس </a:t>
            </a:r>
            <a:r>
              <a:rPr lang="ar-LB" sz="2800" b="1" dirty="0" smtClean="0">
                <a:solidFill>
                  <a:srgbClr val="C00000"/>
                </a:solidFill>
              </a:rPr>
              <a:t>( </a:t>
            </a:r>
            <a:r>
              <a:rPr lang="ar-LB" sz="2800" b="1" dirty="0">
                <a:solidFill>
                  <a:srgbClr val="C00000"/>
                </a:solidFill>
              </a:rPr>
              <a:t>1 كور 8: 8).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يعقوب (يع5/5)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031999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2800" dirty="0" smtClean="0">
                <a:solidFill>
                  <a:schemeClr val="bg1"/>
                </a:solidFill>
              </a:rPr>
              <a:t>"يا </a:t>
            </a:r>
            <a:r>
              <a:rPr lang="ar-LB" sz="2800" dirty="0" smtClean="0">
                <a:solidFill>
                  <a:schemeClr val="bg2"/>
                </a:solidFill>
              </a:rPr>
              <a:t>أخوة</a:t>
            </a:r>
            <a:r>
              <a:rPr lang="ar-LB" sz="2800" dirty="0">
                <a:solidFill>
                  <a:schemeClr val="bg2"/>
                </a:solidFill>
              </a:rPr>
              <a:t>، </a:t>
            </a:r>
            <a:r>
              <a:rPr lang="ar-LB" sz="2800" dirty="0" smtClean="0">
                <a:solidFill>
                  <a:schemeClr val="bg2"/>
                </a:solidFill>
              </a:rPr>
              <a:t>إنّ الطّعام </a:t>
            </a:r>
            <a:r>
              <a:rPr lang="ar-LB" sz="2800" dirty="0">
                <a:solidFill>
                  <a:schemeClr val="bg2"/>
                </a:solidFill>
              </a:rPr>
              <a:t>لا </a:t>
            </a:r>
            <a:r>
              <a:rPr lang="ar-LB" sz="2800" dirty="0" smtClean="0">
                <a:solidFill>
                  <a:schemeClr val="bg2"/>
                </a:solidFill>
              </a:rPr>
              <a:t>يُقرِّبُنا </a:t>
            </a:r>
            <a:r>
              <a:rPr lang="ar-LB" sz="2800" dirty="0">
                <a:solidFill>
                  <a:schemeClr val="bg2"/>
                </a:solidFill>
              </a:rPr>
              <a:t>من </a:t>
            </a:r>
            <a:r>
              <a:rPr lang="ar-LB" sz="2800" dirty="0" smtClean="0">
                <a:solidFill>
                  <a:schemeClr val="bg2"/>
                </a:solidFill>
              </a:rPr>
              <a:t>اللّه</a:t>
            </a:r>
            <a:r>
              <a:rPr lang="ar-LB" sz="2800" dirty="0">
                <a:solidFill>
                  <a:schemeClr val="bg2"/>
                </a:solidFill>
              </a:rPr>
              <a:t>، </a:t>
            </a:r>
            <a:r>
              <a:rPr lang="ar-LB" sz="2800" dirty="0" smtClean="0">
                <a:solidFill>
                  <a:schemeClr val="bg2"/>
                </a:solidFill>
              </a:rPr>
              <a:t>لأنّ </a:t>
            </a:r>
            <a:r>
              <a:rPr lang="ar-LB" sz="2800" dirty="0">
                <a:solidFill>
                  <a:schemeClr val="bg2"/>
                </a:solidFill>
              </a:rPr>
              <a:t>إن </a:t>
            </a:r>
            <a:r>
              <a:rPr lang="ar-LB" sz="2800" dirty="0" smtClean="0">
                <a:solidFill>
                  <a:schemeClr val="bg2"/>
                </a:solidFill>
              </a:rPr>
              <a:t>أكَلْنا </a:t>
            </a:r>
            <a:r>
              <a:rPr lang="ar-LB" sz="2800" dirty="0">
                <a:solidFill>
                  <a:schemeClr val="bg2"/>
                </a:solidFill>
              </a:rPr>
              <a:t>لا </a:t>
            </a:r>
            <a:r>
              <a:rPr lang="ar-LB" sz="2800" dirty="0" smtClean="0">
                <a:solidFill>
                  <a:schemeClr val="bg2"/>
                </a:solidFill>
              </a:rPr>
              <a:t>نَزيدُ </a:t>
            </a:r>
            <a:r>
              <a:rPr lang="ar-LB" sz="2800" dirty="0">
                <a:solidFill>
                  <a:schemeClr val="bg2"/>
                </a:solidFill>
              </a:rPr>
              <a:t>وإن لم </a:t>
            </a:r>
            <a:r>
              <a:rPr lang="ar-LB" sz="2800" dirty="0" smtClean="0">
                <a:solidFill>
                  <a:schemeClr val="bg2"/>
                </a:solidFill>
              </a:rPr>
              <a:t>نأكُلْ </a:t>
            </a:r>
            <a:r>
              <a:rPr lang="ar-LB" sz="2800" dirty="0">
                <a:solidFill>
                  <a:schemeClr val="bg2"/>
                </a:solidFill>
              </a:rPr>
              <a:t>لا </a:t>
            </a:r>
            <a:r>
              <a:rPr lang="ar-LB" sz="2800" dirty="0" smtClean="0">
                <a:solidFill>
                  <a:schemeClr val="bg2"/>
                </a:solidFill>
              </a:rPr>
              <a:t>ننْقُص ” هيدي الآية هيي للقدّيس: </a:t>
            </a:r>
            <a:endParaRPr lang="ar-SA" sz="2800" b="1" dirty="0">
              <a:solidFill>
                <a:schemeClr val="bg2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16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الرّسالة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الآلام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الوحدة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الكبيرُ بيشمل كمان أسبوع: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17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يوحنّا بولس الثّاني عام 1990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>
                <a:solidFill>
                  <a:srgbClr val="C00000"/>
                </a:solidFill>
              </a:rPr>
              <a:t>غريغوريوس </a:t>
            </a:r>
            <a:r>
              <a:rPr lang="ar-LB" sz="2800" b="1" dirty="0" smtClean="0">
                <a:solidFill>
                  <a:srgbClr val="C00000"/>
                </a:solidFill>
              </a:rPr>
              <a:t>الأوّل عام </a:t>
            </a:r>
            <a:r>
              <a:rPr lang="ar-LB" sz="2800" b="1" dirty="0">
                <a:solidFill>
                  <a:srgbClr val="C00000"/>
                </a:solidFill>
              </a:rPr>
              <a:t>601 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ليون ال14 عام 2025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شو اسم البابا يلّي حَطّ أوّل </a:t>
            </a:r>
            <a:r>
              <a:rPr lang="ar-LB" sz="3000" b="1" dirty="0" smtClean="0">
                <a:solidFill>
                  <a:schemeClr val="bg2"/>
                </a:solidFill>
              </a:rPr>
              <a:t>مدِّة رسميِّة للصّوم الكبير</a:t>
            </a:r>
            <a:r>
              <a:rPr lang="ar-LB" sz="3000" dirty="0" smtClean="0">
                <a:solidFill>
                  <a:schemeClr val="bg2"/>
                </a:solidFill>
              </a:rPr>
              <a:t>؟ </a:t>
            </a:r>
            <a:endParaRPr lang="ar-SA" sz="3000" b="1" dirty="0">
              <a:solidFill>
                <a:schemeClr val="bg2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0001-0817">
            <a:hlinkClick r:id="" action="ppaction://media"/>
            <a:extLst>
              <a:ext uri="{FF2B5EF4-FFF2-40B4-BE49-F238E27FC236}">
                <a16:creationId xmlns:a16="http://schemas.microsoft.com/office/drawing/2014/main" id="{AB9DAE27-9172-C9C4-C0A3-06B0A5E0A7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4CD1775B-B68D-A3A9-9F00-1F696EB5E2B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2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18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endParaRPr lang="ar-LB" sz="2800" b="1" dirty="0" smtClean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أنو نبيّن للنّاس إنّا صايمين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</a:t>
            </a:r>
            <a:r>
              <a:rPr lang="ar-LB" sz="2800" b="1" dirty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ما نبيّن للنّاس </a:t>
            </a:r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إنّا </a:t>
            </a:r>
            <a:r>
              <a:rPr lang="ar-LB" sz="2800" b="1" dirty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صايمين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أنّو نخبّر الكلّ عن صيامنا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طلَب منّا السيّدُ المسيح بالصّوم: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19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معلّم التّعلِيم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</a:rPr>
              <a:t>"أبونا الّذي يرانا في الخِفية" أي اللّه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أهلنا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قَلْنا السّيّد المسيح إنّو  يلّي بيكافِينا عَ صومْنا هوّي: </a:t>
            </a:r>
            <a:endParaRPr lang="ar-SA" sz="3000" b="1" dirty="0">
              <a:solidFill>
                <a:schemeClr val="bg2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780D-29F4-9795-7735-FB6807037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FC9F42A-BD5A-3872-6568-C5666AE055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8CF5C46A-0AB8-FA99-791D-1BD6C978E7B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E8E346C-0B1D-B0F6-A060-E4AEFA9B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5BAC5D6-C9C7-63B6-0A0A-97DEABBF2F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574CA47-578B-CC42-64AD-7EB78B904C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B40785-E54A-4D96-D700-6F74B792B605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20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2B495E1A-FBBA-5C43-C2D1-1B578F3C18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0001-0158">
            <a:hlinkClick r:id="" action="ppaction://media"/>
            <a:extLst>
              <a:ext uri="{FF2B5EF4-FFF2-40B4-BE49-F238E27FC236}">
                <a16:creationId xmlns:a16="http://schemas.microsoft.com/office/drawing/2014/main" id="{48EECA62-3353-46AF-81C8-D58933D95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7BBD8B48-2370-D33F-583C-988BA521D26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11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E75B0B77-061C-C51E-3CBD-BFB1A7635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5692" y="-609600"/>
            <a:ext cx="609600" cy="609600"/>
          </a:xfrm>
          <a:prstGeom prst="rect">
            <a:avLst/>
          </a:prstGeom>
        </p:spPr>
      </p:pic>
      <p:pic>
        <p:nvPicPr>
          <p:cNvPr id="12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D02B47C7-FA94-AACA-0805-90DFF5A209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7110" y="-60960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47A4084-1360-331E-DE60-6A1397BA8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18AF39C-7EE4-68F9-8EB5-9383D61081E7}"/>
              </a:ext>
            </a:extLst>
          </p:cNvPr>
          <p:cNvGrpSpPr/>
          <p:nvPr/>
        </p:nvGrpSpPr>
        <p:grpSpPr>
          <a:xfrm>
            <a:off x="439910" y="264050"/>
            <a:ext cx="2912889" cy="2379736"/>
            <a:chOff x="292367" y="249164"/>
            <a:chExt cx="2523794" cy="2379736"/>
          </a:xfrm>
        </p:grpSpPr>
        <p:sp>
          <p:nvSpPr>
            <p:cNvPr id="13" name="فقاعة الكلام: بيضاوية 12">
              <a:extLst>
                <a:ext uri="{FF2B5EF4-FFF2-40B4-BE49-F238E27FC236}">
                  <a16:creationId xmlns:a16="http://schemas.microsoft.com/office/drawing/2014/main" id="{6E94ED7E-8E3E-BAA3-00BB-D9816D58936F}"/>
                </a:ext>
              </a:extLst>
            </p:cNvPr>
            <p:cNvSpPr/>
            <p:nvPr/>
          </p:nvSpPr>
          <p:spPr>
            <a:xfrm>
              <a:off x="292367" y="249164"/>
              <a:ext cx="2523794" cy="2379736"/>
            </a:xfrm>
            <a:prstGeom prst="wedgeEllipseCallout">
              <a:avLst>
                <a:gd name="adj1" fmla="val 47833"/>
                <a:gd name="adj2" fmla="val 39703"/>
              </a:avLst>
            </a:prstGeom>
            <a:solidFill>
              <a:srgbClr val="FFFFFF">
                <a:alpha val="7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8253E0A1-F8B5-42E2-F2FA-08C0D1AE7643}"/>
                </a:ext>
              </a:extLst>
            </p:cNvPr>
            <p:cNvSpPr txBox="1"/>
            <p:nvPr/>
          </p:nvSpPr>
          <p:spPr>
            <a:xfrm>
              <a:off x="398564" y="940154"/>
              <a:ext cx="231140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i="1" dirty="0"/>
                <a:t>شكراً </a:t>
              </a:r>
              <a:r>
                <a:rPr lang="ar-SA" sz="2000" i="1" dirty="0" smtClean="0"/>
                <a:t>لك</a:t>
              </a:r>
              <a:r>
                <a:rPr lang="ar-LB" sz="2000" i="1" dirty="0" smtClean="0"/>
                <a:t>م</a:t>
              </a:r>
              <a:r>
                <a:rPr lang="ar-SA" sz="2000" i="1" dirty="0" smtClean="0"/>
                <a:t> </a:t>
              </a:r>
              <a:endParaRPr lang="ar-SA" sz="2000" i="1" dirty="0"/>
            </a:p>
            <a:p>
              <a:pPr algn="ctr"/>
              <a:r>
                <a:rPr lang="ar-SA" sz="2000" i="1" dirty="0" smtClean="0"/>
                <a:t>يا</a:t>
              </a:r>
              <a:r>
                <a:rPr lang="ar-LB" sz="2000" i="1" dirty="0" smtClean="0"/>
                <a:t> أصدقائي</a:t>
              </a:r>
              <a:r>
                <a:rPr lang="ar-SA" sz="2000" i="1" dirty="0" smtClean="0"/>
                <a:t>! </a:t>
              </a:r>
              <a:endParaRPr lang="ar-SA" sz="2000" i="1" dirty="0"/>
            </a:p>
            <a:p>
              <a:pPr algn="ctr"/>
              <a:r>
                <a:rPr lang="ar-SA" sz="2000" i="1" dirty="0"/>
                <a:t>لقد </a:t>
              </a:r>
              <a:r>
                <a:rPr lang="ar-SA" sz="2000" i="1" dirty="0" smtClean="0"/>
                <a:t>أنقذت</a:t>
              </a:r>
              <a:r>
                <a:rPr lang="ar-LB" sz="2000" i="1" dirty="0" smtClean="0"/>
                <a:t>مون</a:t>
              </a:r>
              <a:r>
                <a:rPr lang="ar-SA" sz="2000" i="1" dirty="0" smtClean="0"/>
                <a:t>ي</a:t>
              </a:r>
              <a:r>
                <a:rPr lang="ar-SA" sz="2000" i="1" dirty="0"/>
                <a:t>… </a:t>
              </a:r>
              <a:r>
                <a:rPr lang="ar-SA" sz="2000" i="1" dirty="0" smtClean="0"/>
                <a:t>وأنرت</a:t>
              </a:r>
              <a:r>
                <a:rPr lang="ar-LB" sz="2000" i="1" dirty="0" smtClean="0"/>
                <a:t>م</a:t>
              </a:r>
              <a:r>
                <a:rPr lang="ar-LB" sz="2000" i="1" dirty="0"/>
                <a:t> </a:t>
              </a:r>
              <a:r>
                <a:rPr lang="ar-LB" sz="2000" i="1" dirty="0" smtClean="0"/>
                <a:t>سماء البرية بمعرفتكم الصومية</a:t>
              </a:r>
              <a:endParaRPr lang="ar-EG" sz="2000" b="1" i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5E9CA2E-692E-9224-F583-983E4E49CE2C}"/>
              </a:ext>
            </a:extLst>
          </p:cNvPr>
          <p:cNvGrpSpPr/>
          <p:nvPr/>
        </p:nvGrpSpPr>
        <p:grpSpPr>
          <a:xfrm>
            <a:off x="8929097" y="2800052"/>
            <a:ext cx="2787735" cy="3020645"/>
            <a:chOff x="11008783" y="721042"/>
            <a:chExt cx="1809931" cy="5810839"/>
          </a:xfrm>
        </p:grpSpPr>
        <p:sp>
          <p:nvSpPr>
            <p:cNvPr id="18" name="فقاعة الكلام: مستطيلة مستديرة الزوايا 17">
              <a:extLst>
                <a:ext uri="{FF2B5EF4-FFF2-40B4-BE49-F238E27FC236}">
                  <a16:creationId xmlns:a16="http://schemas.microsoft.com/office/drawing/2014/main" id="{C76FDAC9-FC79-E886-277A-94F1EAEE3A1C}"/>
                </a:ext>
              </a:extLst>
            </p:cNvPr>
            <p:cNvSpPr/>
            <p:nvPr/>
          </p:nvSpPr>
          <p:spPr>
            <a:xfrm>
              <a:off x="11083521" y="721042"/>
              <a:ext cx="1735193" cy="5810839"/>
            </a:xfrm>
            <a:prstGeom prst="wedgeRoundRectCallout">
              <a:avLst>
                <a:gd name="adj1" fmla="val -39261"/>
                <a:gd name="adj2" fmla="val -57147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EDDC14AD-A447-BEBF-ACC9-FEF83094D0A4}"/>
                </a:ext>
              </a:extLst>
            </p:cNvPr>
            <p:cNvSpPr txBox="1"/>
            <p:nvPr/>
          </p:nvSpPr>
          <p:spPr>
            <a:xfrm>
              <a:off x="11008783" y="1164984"/>
              <a:ext cx="1735193" cy="5151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/>
                <a:t>لقد </a:t>
              </a:r>
              <a:r>
                <a:rPr lang="ar-EG" sz="2800" dirty="0" smtClean="0"/>
                <a:t>أنقذت</a:t>
              </a:r>
              <a:r>
                <a:rPr lang="ar-LB" sz="2800" dirty="0" smtClean="0"/>
                <a:t>م</a:t>
              </a:r>
              <a:r>
                <a:rPr lang="ar-EG" sz="2800" dirty="0" smtClean="0"/>
                <a:t> </a:t>
              </a:r>
              <a:r>
                <a:rPr lang="ar-LB" sz="2800" dirty="0" smtClean="0">
                  <a:solidFill>
                    <a:srgbClr val="00B050"/>
                  </a:solidFill>
                </a:rPr>
                <a:t>صوم</a:t>
              </a:r>
              <a:r>
                <a:rPr lang="ar-EG" sz="2800" dirty="0" smtClean="0"/>
                <a:t>!</a:t>
              </a:r>
              <a:r>
                <a:rPr lang="ar-SA" sz="2800" dirty="0"/>
                <a:t>!!!</a:t>
              </a:r>
              <a:r>
                <a:rPr lang="ar-EG" sz="2800" dirty="0"/>
                <a:t> </a:t>
              </a:r>
              <a:endParaRPr lang="ar-SA" sz="2800" dirty="0"/>
            </a:p>
            <a:p>
              <a:pPr algn="ctr"/>
              <a:r>
                <a:rPr lang="ar-EG" sz="2800" dirty="0" smtClean="0"/>
                <a:t>بفضل</a:t>
              </a:r>
              <a:r>
                <a:rPr lang="ar-LB" sz="2800" dirty="0" smtClean="0"/>
                <a:t>ِ</a:t>
              </a:r>
              <a:r>
                <a:rPr lang="ar-EG" sz="2800" dirty="0" smtClean="0"/>
                <a:t>ك</a:t>
              </a:r>
              <a:r>
                <a:rPr lang="ar-LB" sz="2800" dirty="0" smtClean="0"/>
                <a:t>م</a:t>
              </a:r>
              <a:r>
                <a:rPr lang="ar-EG" sz="2800" dirty="0" smtClean="0"/>
                <a:t>، </a:t>
              </a:r>
              <a:endParaRPr lang="ar-SA" sz="2800" dirty="0"/>
            </a:p>
            <a:p>
              <a:pPr algn="ctr"/>
              <a:r>
                <a:rPr lang="ar-EG" sz="2800" dirty="0"/>
                <a:t>عاد </a:t>
              </a:r>
              <a:r>
                <a:rPr lang="ar-SA" sz="2800" dirty="0" smtClean="0"/>
                <a:t>لي</a:t>
              </a:r>
              <a:r>
                <a:rPr lang="ar-LB" sz="2800" dirty="0" smtClean="0"/>
                <a:t>ُ</a:t>
              </a:r>
              <a:r>
                <a:rPr lang="ar-SA" sz="2800" dirty="0" smtClean="0"/>
                <a:t>راف</a:t>
              </a:r>
              <a:r>
                <a:rPr lang="ar-LB" sz="2800" dirty="0" smtClean="0"/>
                <a:t>ِ</a:t>
              </a:r>
              <a:r>
                <a:rPr lang="ar-SA" sz="2800" dirty="0" smtClean="0"/>
                <a:t>ق</a:t>
              </a:r>
              <a:r>
                <a:rPr lang="ar-LB" sz="2800" dirty="0" smtClean="0"/>
                <a:t>َ</a:t>
              </a:r>
              <a:r>
                <a:rPr lang="ar-SA" sz="2800" dirty="0" smtClean="0"/>
                <a:t>ني </a:t>
              </a:r>
              <a:endParaRPr lang="ar-SA" sz="2800" dirty="0"/>
            </a:p>
            <a:p>
              <a:pPr algn="ctr"/>
              <a:r>
                <a:rPr lang="ar-SA" sz="2800" dirty="0"/>
                <a:t>في </a:t>
              </a:r>
              <a:r>
                <a:rPr lang="ar-LB" sz="2800" dirty="0" smtClean="0"/>
                <a:t>مسيرتي الصّوميّة</a:t>
              </a:r>
              <a:r>
                <a:rPr lang="ar-EG" sz="2800" i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🌟</a:t>
              </a:r>
              <a:endParaRPr lang="ar-EG" sz="32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67022FA-C28B-9003-4ECF-2424637275EC}"/>
              </a:ext>
            </a:extLst>
          </p:cNvPr>
          <p:cNvGrpSpPr/>
          <p:nvPr/>
        </p:nvGrpSpPr>
        <p:grpSpPr>
          <a:xfrm>
            <a:off x="1060465" y="433521"/>
            <a:ext cx="1282685" cy="521519"/>
            <a:chOff x="8790600" y="2802922"/>
            <a:chExt cx="2109377" cy="85763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B200B7B-3F65-8D8E-0485-57B70C73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9417050" y="2802922"/>
              <a:ext cx="856477" cy="851160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A53710E-0C10-2A5A-E626-D617B54B1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10273527" y="3038001"/>
              <a:ext cx="626450" cy="622560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EFCB800-E0F2-B47C-A30B-29071CF49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8790600" y="3038001"/>
              <a:ext cx="626450" cy="622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4393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C95742D-4487-0D02-AAC9-B18AF0F4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7666417" y="491679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تعليمات</a:t>
            </a:r>
            <a:r>
              <a:rPr lang="ar-LB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ُ</a:t>
            </a:r>
            <a:r>
              <a:rPr lang="ar-SA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</a:t>
            </a:r>
            <a:r>
              <a:rPr lang="ar-LB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للُّعبة</a:t>
            </a:r>
            <a:endParaRPr lang="ar-EG" sz="2800" b="1" dirty="0">
              <a:solidFill>
                <a:srgbClr val="FFC8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1212790" y="1225114"/>
            <a:ext cx="10449123" cy="5228695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LB" sz="2400" dirty="0" smtClean="0">
                <a:solidFill>
                  <a:schemeClr val="bg1"/>
                </a:solidFill>
                <a:latin typeface="28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ar-LB" sz="2800" dirty="0" smtClean="0">
                <a:solidFill>
                  <a:schemeClr val="bg1"/>
                </a:solidFill>
                <a:latin typeface="28"/>
                <a:ea typeface="Tahoma" panose="020B0604030504040204" pitchFamily="34" charset="0"/>
                <a:cs typeface="Traditional Arabic" panose="02020603050405020304" pitchFamily="18" charset="-78"/>
              </a:rPr>
              <a:t>ي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وَزَّعَ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المُعَلِّمُ التَّلاميذَ إِلى فَريقَيْنِ.</a:t>
            </a:r>
            <a:b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</a:b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- يَبْدَأُ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الفَريقُ الأَوَّلُ بِالإِجابَةِ عَنِ الأَسْئِلَةِ حَتّى السِّلايْدِ 13 (السُّؤالِ العاشِرِ).</a:t>
            </a:r>
            <a:b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</a:b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- يُعْطى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الفَريقُ إِمْكانِيَّةَ الإِجابَةِ مَرَّتَيْنِ لِتَحْصيلِ النَّجْمَةِ.</a:t>
            </a:r>
          </a:p>
          <a:p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في حالِ أَخْفَقَ في المَرَّتَيْنِ، وَحَصَلَ المُعَلِّمُ بِنَفْسِهِ عَلَى 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النَّجْمَةِ، يَضَعُ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هذا الأَخِيرُ أَمامَهُ عَلى وَرَقَةٍ (–1)،</a:t>
            </a:r>
            <a:b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</a:b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وَيَخْصِمُ هذِهِ النِّقاطَ مِنَ النُّجومِ 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العَشْرَةِ الخاصّة بالفريق.</a:t>
            </a:r>
            <a:endParaRPr lang="ar-LB" sz="2800" dirty="0">
              <a:solidFill>
                <a:schemeClr val="bg1"/>
              </a:solidFill>
              <a:latin typeface="28"/>
              <a:cs typeface="Traditional Arabic" panose="02020603050405020304" pitchFamily="18" charset="-78"/>
            </a:endParaRPr>
          </a:p>
          <a:p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- تُعادُ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الكُرَّةُ نَفْسُها مَعَ الفَريقِ الثّانِي، بَدْءًا مِنَ السِّلايْدِ 14.</a:t>
            </a:r>
          </a:p>
          <a:p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الفَريقُ الَّذي يَجْمَعُ نُجومًا أَكْثَرَ يَكونُ هُوَ 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الرّابِحَ في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تَفْعيلِ الرّوبوتِ «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صَوْمِ».</a:t>
            </a:r>
            <a:endParaRPr lang="ar-LB" sz="2800" dirty="0">
              <a:solidFill>
                <a:schemeClr val="bg1"/>
              </a:solidFill>
              <a:latin typeface="28"/>
              <a:cs typeface="Traditional Arabic" panose="02020603050405020304" pitchFamily="18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LB" sz="1800" b="1" u="sng" dirty="0" smtClean="0">
                <a:solidFill>
                  <a:srgbClr val="FFC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ملاحظة</a:t>
            </a:r>
            <a:r>
              <a:rPr lang="ar-LB" sz="1800" b="1" dirty="0" smtClean="0">
                <a:solidFill>
                  <a:srgbClr val="FFC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: يٌمكنُ الأفادةُ من النّشاط لتَحقيقِ لوحة صوميّة حيثُ يلصقُ المعلّم على كرتونة كبيرة صورَة صحراء و يكتُب عليها من فوق: "نجوم الصوم لنضيء سماء البريّة". و في خلالِ الصّوم تُضاءُ تِباعاً بالنّجوم التي يرسمُها التلّاميذ و يكتبونَ عليها فِعلاً صوميًّا حقّقوه  : سامحت، أحببْت، ساعدت .....</a:t>
            </a:r>
            <a:endParaRPr lang="ar-SA" sz="1800" b="1" dirty="0">
              <a:solidFill>
                <a:srgbClr val="FFC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1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3349" y="144622"/>
            <a:ext cx="9517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نجوم الصّوم: لنضيء سماء البرّية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7332" y="2054087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/>
              <a:t>سامحت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8618" y="1583635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/>
              <a:t>ساعدت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98236" y="1690517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/>
              <a:t>ابتسمت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0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001-0817">
            <a:hlinkClick r:id="" action="ppaction://media"/>
            <a:extLst>
              <a:ext uri="{FF2B5EF4-FFF2-40B4-BE49-F238E27FC236}">
                <a16:creationId xmlns:a16="http://schemas.microsoft.com/office/drawing/2014/main" id="{80BDCC17-B48E-00B1-D64D-285417C019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ame">
            <a:extLst>
              <a:ext uri="{FF2B5EF4-FFF2-40B4-BE49-F238E27FC236}">
                <a16:creationId xmlns:a16="http://schemas.microsoft.com/office/drawing/2014/main" id="{067B6D8B-3F62-C652-A4AE-E34E61F49AC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9995442-0518-1DAE-37EC-6E1DA9D5D7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75D121C-9192-E352-5D19-F9ED09CEE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3932"/>
          <a:stretch>
            <a:fillRect/>
          </a:stretch>
        </p:blipFill>
        <p:spPr>
          <a:xfrm>
            <a:off x="2807233" y="672505"/>
            <a:ext cx="2222500" cy="902295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28D509D4-F806-5902-EAE4-4B0A67C8992C}"/>
              </a:ext>
            </a:extLst>
          </p:cNvPr>
          <p:cNvGrpSpPr/>
          <p:nvPr/>
        </p:nvGrpSpPr>
        <p:grpSpPr>
          <a:xfrm flipH="1">
            <a:off x="4244973" y="418505"/>
            <a:ext cx="2225412" cy="2125736"/>
            <a:chOff x="3917950" y="342591"/>
            <a:chExt cx="2222501" cy="2125736"/>
          </a:xfrm>
        </p:grpSpPr>
        <p:sp>
          <p:nvSpPr>
            <p:cNvPr id="25" name="فقاعة الكلام: بيضاوية 24">
              <a:extLst>
                <a:ext uri="{FF2B5EF4-FFF2-40B4-BE49-F238E27FC236}">
                  <a16:creationId xmlns:a16="http://schemas.microsoft.com/office/drawing/2014/main" id="{FF046B68-7F3D-85E9-92DB-3EB3C4B8E12A}"/>
                </a:ext>
              </a:extLst>
            </p:cNvPr>
            <p:cNvSpPr/>
            <p:nvPr/>
          </p:nvSpPr>
          <p:spPr>
            <a:xfrm>
              <a:off x="3917950" y="342591"/>
              <a:ext cx="2222500" cy="2125736"/>
            </a:xfrm>
            <a:prstGeom prst="wedgeEllipseCallout">
              <a:avLst>
                <a:gd name="adj1" fmla="val 47330"/>
                <a:gd name="adj2" fmla="val 49309"/>
              </a:avLst>
            </a:prstGeom>
            <a:solidFill>
              <a:srgbClr val="FFFFFF">
                <a:alpha val="7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F367403C-3642-BC86-E0B4-36EABD5AF229}"/>
                </a:ext>
              </a:extLst>
            </p:cNvPr>
            <p:cNvSpPr txBox="1"/>
            <p:nvPr/>
          </p:nvSpPr>
          <p:spPr>
            <a:xfrm>
              <a:off x="4214182" y="632992"/>
              <a:ext cx="192626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i="1" dirty="0"/>
                <a:t>نورا</a:t>
              </a:r>
              <a:r>
                <a:rPr lang="ar-EG" sz="2000" i="1" dirty="0"/>
                <a:t>… </a:t>
              </a:r>
              <a:r>
                <a:rPr lang="ar-LB" sz="2000" i="1" dirty="0" smtClean="0"/>
                <a:t>خلصت بطّاريتي</a:t>
              </a:r>
              <a:r>
                <a:rPr lang="ar-EG" sz="2000" i="1" dirty="0" smtClean="0"/>
                <a:t>…</a:t>
              </a:r>
              <a:r>
                <a:rPr lang="ar-LB" sz="2000" i="1" dirty="0" smtClean="0"/>
                <a:t>بدّي</a:t>
              </a:r>
              <a:endParaRPr lang="ar-SA" sz="2000" i="1" dirty="0"/>
            </a:p>
            <a:p>
              <a:pPr algn="ctr"/>
              <a:r>
                <a:rPr lang="ar-EG" sz="2000" i="1" dirty="0" smtClean="0"/>
                <a:t>نجوم</a:t>
              </a:r>
              <a:r>
                <a:rPr lang="ar-LB" sz="2000" i="1" dirty="0" smtClean="0"/>
                <a:t>ي</a:t>
              </a:r>
              <a:r>
                <a:rPr lang="ar-EG" sz="2000" i="1" dirty="0" smtClean="0"/>
                <a:t> ال</a:t>
              </a:r>
              <a:r>
                <a:rPr lang="ar-LB" sz="2000" i="1" dirty="0" smtClean="0"/>
                <a:t>صوميّة</a:t>
              </a:r>
              <a:r>
                <a:rPr lang="ar-EG" sz="2000" i="1" dirty="0" smtClean="0"/>
                <a:t> </a:t>
              </a:r>
              <a:endParaRPr lang="ar-SA" sz="2000" i="1" dirty="0"/>
            </a:p>
            <a:p>
              <a:pPr algn="ctr"/>
              <a:r>
                <a:rPr lang="ar-LB" sz="2000" i="1" dirty="0" smtClean="0"/>
                <a:t>لأرجع عيش </a:t>
              </a:r>
              <a:r>
                <a:rPr lang="ar-EG" sz="2000" i="1" dirty="0" smtClean="0"/>
                <a:t>!</a:t>
              </a:r>
              <a:endParaRPr lang="ar-EG" sz="2000" b="1" i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84CD602-E437-5A1F-3609-9E660D158D39}"/>
              </a:ext>
            </a:extLst>
          </p:cNvPr>
          <p:cNvGrpSpPr/>
          <p:nvPr/>
        </p:nvGrpSpPr>
        <p:grpSpPr>
          <a:xfrm>
            <a:off x="5457399" y="3191372"/>
            <a:ext cx="5716835" cy="3224904"/>
            <a:chOff x="9884289" y="2749933"/>
            <a:chExt cx="5716835" cy="3224904"/>
          </a:xfrm>
        </p:grpSpPr>
        <p:sp>
          <p:nvSpPr>
            <p:cNvPr id="28" name="فقاعة الكلام: مستطيلة مستديرة الزوايا 27">
              <a:extLst>
                <a:ext uri="{FF2B5EF4-FFF2-40B4-BE49-F238E27FC236}">
                  <a16:creationId xmlns:a16="http://schemas.microsoft.com/office/drawing/2014/main" id="{AC52CCAB-6D6A-D106-3883-223E4B50FDCA}"/>
                </a:ext>
              </a:extLst>
            </p:cNvPr>
            <p:cNvSpPr/>
            <p:nvPr/>
          </p:nvSpPr>
          <p:spPr>
            <a:xfrm>
              <a:off x="12894145" y="2749933"/>
              <a:ext cx="2706979" cy="3224904"/>
            </a:xfrm>
            <a:prstGeom prst="wedgeRoundRectCallout">
              <a:avLst>
                <a:gd name="adj1" fmla="val 40200"/>
                <a:gd name="adj2" fmla="val -63057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4C0B177C-E22A-080D-DEBF-66265C7CE051}"/>
                </a:ext>
              </a:extLst>
            </p:cNvPr>
            <p:cNvSpPr txBox="1"/>
            <p:nvPr/>
          </p:nvSpPr>
          <p:spPr>
            <a:xfrm>
              <a:off x="12894144" y="3208223"/>
              <a:ext cx="270697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400" dirty="0" smtClean="0"/>
                <a:t>مرحبا</a:t>
              </a:r>
              <a:r>
                <a:rPr lang="ar-LB" sz="2400" dirty="0" smtClean="0"/>
                <a:t> يا</a:t>
              </a:r>
              <a:r>
                <a:rPr lang="ar-EG" sz="2400" dirty="0" smtClean="0"/>
                <a:t> أصدقائي</a:t>
              </a:r>
              <a:r>
                <a:rPr lang="ar-LB" sz="2400" dirty="0" smtClean="0"/>
                <a:t>!</a:t>
              </a:r>
              <a:r>
                <a:rPr lang="ar-EG" sz="2400" dirty="0" smtClean="0"/>
                <a:t> </a:t>
              </a:r>
              <a:endParaRPr lang="ar-SA" sz="2400" dirty="0"/>
            </a:p>
            <a:p>
              <a:pPr algn="ctr"/>
              <a:r>
                <a:rPr lang="ar-LB" sz="2400" dirty="0" smtClean="0"/>
                <a:t>فيكن تساعدوني ت</a:t>
              </a:r>
              <a:endParaRPr lang="ar-LB" sz="2400" dirty="0" smtClean="0"/>
            </a:p>
            <a:p>
              <a:pPr algn="ctr"/>
              <a:r>
                <a:rPr lang="ar-EG" sz="2400" dirty="0" smtClean="0"/>
                <a:t>جمع</a:t>
              </a:r>
              <a:r>
                <a:rPr lang="ar-LB" sz="2400" dirty="0" smtClean="0"/>
                <a:t>ِ</a:t>
              </a:r>
              <a:r>
                <a:rPr lang="ar-EG" sz="2400" dirty="0" smtClean="0"/>
                <a:t> </a:t>
              </a:r>
              <a:r>
                <a:rPr lang="ar-LB" sz="2400" dirty="0" smtClean="0">
                  <a:solidFill>
                    <a:srgbClr val="C00000"/>
                  </a:solidFill>
                </a:rPr>
                <a:t>ا</a:t>
              </a:r>
              <a:r>
                <a:rPr lang="ar-LB" sz="2400" b="1" dirty="0" smtClean="0">
                  <a:solidFill>
                    <a:srgbClr val="C00000"/>
                  </a:solidFill>
                </a:rPr>
                <a:t>ل</a:t>
              </a:r>
              <a:r>
                <a:rPr lang="ar-EG" sz="2400" b="1" dirty="0" smtClean="0">
                  <a:solidFill>
                    <a:srgbClr val="C00000"/>
                  </a:solidFill>
                </a:rPr>
                <a:t>ن</a:t>
              </a:r>
              <a:r>
                <a:rPr lang="ar-LB" sz="2400" b="1" dirty="0" smtClean="0">
                  <a:solidFill>
                    <a:srgbClr val="C00000"/>
                  </a:solidFill>
                </a:rPr>
                <a:t>ّ</a:t>
              </a:r>
              <a:r>
                <a:rPr lang="ar-EG" sz="2400" b="1" dirty="0" smtClean="0">
                  <a:solidFill>
                    <a:srgbClr val="C00000"/>
                  </a:solidFill>
                </a:rPr>
                <a:t>جوم </a:t>
              </a:r>
              <a:r>
                <a:rPr lang="ar-LB" sz="2400" b="1" dirty="0" smtClean="0">
                  <a:solidFill>
                    <a:srgbClr val="C00000"/>
                  </a:solidFill>
                </a:rPr>
                <a:t>حتّى نمشي</a:t>
              </a:r>
              <a:r>
                <a:rPr lang="ar-EG" sz="2400" dirty="0" smtClean="0"/>
                <a:t>الر</a:t>
              </a:r>
              <a:r>
                <a:rPr lang="ar-LB" sz="2400" dirty="0" smtClean="0"/>
                <a:t>ّ</a:t>
              </a:r>
              <a:r>
                <a:rPr lang="ar-EG" sz="2400" dirty="0" smtClean="0"/>
                <a:t>وبوت </a:t>
              </a:r>
              <a:r>
                <a:rPr lang="ar-EG" sz="2400" dirty="0" smtClean="0"/>
                <a:t>“</a:t>
              </a:r>
              <a:r>
                <a:rPr lang="ar-LB" sz="2400" b="1" dirty="0" smtClean="0">
                  <a:solidFill>
                    <a:srgbClr val="FF5200"/>
                  </a:solidFill>
                </a:rPr>
                <a:t>صوم</a:t>
              </a:r>
              <a:r>
                <a:rPr lang="ar-EG" sz="2400" dirty="0" smtClean="0"/>
                <a:t>” </a:t>
              </a:r>
              <a:r>
                <a:rPr lang="ar-LB" sz="2400" dirty="0" smtClean="0"/>
                <a:t>ونخلّيه يشتغِل؟</a:t>
              </a:r>
              <a:endParaRPr lang="ar-EG" sz="24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5" name="مستطيل: زوايا مستديرة 4">
              <a:hlinkClick r:id="" action="ppaction://hlinkshowjump?jump=nextslide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DE45428C-FF1F-84D1-C2CF-BD1FCFD8D14E}"/>
                </a:ext>
              </a:extLst>
            </p:cNvPr>
            <p:cNvSpPr/>
            <p:nvPr/>
          </p:nvSpPr>
          <p:spPr>
            <a:xfrm>
              <a:off x="9884289" y="5195749"/>
              <a:ext cx="1388062" cy="581040"/>
            </a:xfrm>
            <a:prstGeom prst="roundRect">
              <a:avLst>
                <a:gd name="adj" fmla="val 22095"/>
              </a:avLst>
            </a:prstGeom>
            <a:blipFill>
              <a:blip r:embed="rId12"/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pPr algn="ctr"/>
              <a:r>
                <a:rPr lang="ar-SA" sz="3600" b="1" dirty="0">
                  <a:solidFill>
                    <a:srgbClr val="FF52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البدء</a:t>
              </a:r>
              <a:endParaRPr lang="ar-EG" sz="36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pic>
        <p:nvPicPr>
          <p:cNvPr id="32" name="mixkit-static-electric-glitch-2597">
            <a:hlinkClick r:id="" action="ppaction://media"/>
            <a:extLst>
              <a:ext uri="{FF2B5EF4-FFF2-40B4-BE49-F238E27FC236}">
                <a16:creationId xmlns:a16="http://schemas.microsoft.com/office/drawing/2014/main" id="{5A09C6C2-EB9A-B02C-A666-7C10AD460F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44975" y="-945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EA5B6-9528-C9B8-CA91-948E36E1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C8B6F148-A2B6-DABC-BB42-76F811DDB0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15DD27F4-3FBB-76FD-48E6-026056F4DC7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11EAF027-A2DD-BE64-237D-1389464EC665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251D6B9-C76F-4FB5-5EE9-E0F6E8624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32C9991-B669-C0D7-709D-89662F44E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8" name="zapsplat_multimedia_game_sound_8_bit_blip_fail_112018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65C83AE2-108C-2A5E-6680-FC67FCBC6901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أربعاء أيّوب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D8EB49C8-000C-A1A3-2C0C-4B1BAA0A3719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تنين الرّماد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8" name="zapsplat_multimedia_game_sound_8_bit_blip_fail_112018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0291041-03AE-C69C-82BA-2AE05E67181A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خميس الأسرار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F8616C47-164C-C06A-E01D-ECCBF9BBC128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بيبلّش الصّوم الكبيرُ يومِ: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971E585-DF05-33C8-E5E5-6E8B9F263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8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01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45 يوم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40 يوم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66 يوم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بيستمرُّ الصّوم لَفَترة 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02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الإيد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الجْبين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الخَدّ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 تنين الرّماد، بيرسم الكاهِن صليب من الرّماد ع: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03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شَجرة الميلاد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</a:rPr>
              <a:t>وراق الزّيتون يلي استعملت بالشعنينة الماضية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الحَطب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رماد تنين الرّماد بينْعَمل من 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04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أحد الشّعانين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</a:rPr>
              <a:t>أحد الكَهنة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601936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يوم الميلاد</a:t>
            </a:r>
            <a:endParaRPr lang="ar-LB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بيبلّش الكاهن بِالتحضير للرّتبةِ بِ 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05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أذكُر </a:t>
            </a:r>
            <a:r>
              <a:rPr lang="ar-LB" sz="2400" b="1" dirty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يا إنسان أنّكَ تراب وإلى </a:t>
            </a:r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التّراب تَطير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أذكُرْ يا إنسان أنّكَ تُرابٌ وإلى التّرابِ تَعود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أذكر يا إنسان أنّكَ تراب وإلى </a:t>
            </a:r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التراب تَتَبخَّر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العِبارة يلّي بيقولها الكاهنُ بس يرسم إشارة الصّليب هيّي: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896</Words>
  <Application>Microsoft Office PowerPoint</Application>
  <PresentationFormat>Widescreen</PresentationFormat>
  <Paragraphs>170</Paragraphs>
  <Slides>25</Slides>
  <Notes>23</Notes>
  <HiddenSlides>1</HiddenSlides>
  <MMClips>44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28</vt:lpstr>
      <vt:lpstr>El Messiri</vt:lpstr>
      <vt:lpstr>Harmattan</vt:lpstr>
      <vt:lpstr>Arial</vt:lpstr>
      <vt:lpstr>Traditional Arabic</vt:lpstr>
      <vt:lpstr>Calibri</vt:lpstr>
      <vt:lpstr>Tahoma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509</cp:revision>
  <dcterms:created xsi:type="dcterms:W3CDTF">2021-02-24T13:00:27Z</dcterms:created>
  <dcterms:modified xsi:type="dcterms:W3CDTF">2026-01-09T08:30:14Z</dcterms:modified>
</cp:coreProperties>
</file>