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60" r:id="rId2"/>
    <p:sldId id="272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3D69B"/>
    <a:srgbClr val="4F81BD"/>
    <a:srgbClr val="B9CDE5"/>
    <a:srgbClr val="CC99FF"/>
    <a:srgbClr val="FF9999"/>
    <a:srgbClr val="003399"/>
    <a:srgbClr val="006666"/>
    <a:srgbClr val="FF6600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A61C-30F7-4729-9CCC-58B274F81E7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D042-E3D7-40D0-970D-B1589715A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0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4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0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0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6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2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82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7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1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5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2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4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0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9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4CB372-C10B-42D1-955E-058495E6932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0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 rot="158905">
            <a:off x="1232219" y="1812034"/>
            <a:ext cx="9395791" cy="2581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اللّقاء 12</a:t>
            </a:r>
          </a:p>
          <a:p>
            <a:pPr algn="ctr"/>
            <a:r>
              <a:rPr lang="ar-LB" sz="5000" dirty="0" smtClean="0">
                <a:solidFill>
                  <a:srgbClr val="FFFF00"/>
                </a:solidFill>
              </a:rPr>
              <a:t>"</a:t>
            </a:r>
            <a:r>
              <a:rPr lang="ar-LB" sz="5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وجرّبه إبليس"</a:t>
            </a:r>
            <a:endParaRPr lang="en-US" sz="5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45542">
            <a:off x="2491403" y="4307396"/>
            <a:ext cx="6612840" cy="1517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مونتاج ولُعبَة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6429" y="493312"/>
            <a:ext cx="644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الأساسي السّادس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2539" y="493312"/>
            <a:ext cx="260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الدّينِيَّة</a:t>
            </a:r>
            <a:b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رهبانيّة القلبين الأقدسين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504"/>
            <a:ext cx="9152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852" y="495534"/>
            <a:ext cx="2014024" cy="422365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 smtClean="0">
                <a:solidFill>
                  <a:schemeClr val="bg1"/>
                </a:solidFill>
              </a:rPr>
              <a:t>فمَضى </a:t>
            </a:r>
            <a:r>
              <a:rPr lang="ar-SA" dirty="0">
                <a:solidFill>
                  <a:schemeClr val="bg1"/>
                </a:solidFill>
              </a:rPr>
              <a:t>بِه إِلى أُورَشَليم، وأَقامَه على شُرفَةِ الـهَيكلِ وقالَ له: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828523" y="3220278"/>
            <a:ext cx="6189042" cy="2761571"/>
          </a:xfrm>
          <a:prstGeom prst="cloudCallout">
            <a:avLst>
              <a:gd name="adj1" fmla="val -732"/>
              <a:gd name="adj2" fmla="val -84553"/>
            </a:avLst>
          </a:prstGeom>
          <a:solidFill>
            <a:srgbClr val="C3D69B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 smtClean="0">
                <a:solidFill>
                  <a:schemeClr val="bg1"/>
                </a:solidFill>
              </a:rPr>
              <a:t>"</a:t>
            </a:r>
            <a:r>
              <a:rPr lang="ar-SA" sz="3300" dirty="0" smtClean="0">
                <a:solidFill>
                  <a:schemeClr val="bg1"/>
                </a:solidFill>
              </a:rPr>
              <a:t> </a:t>
            </a:r>
            <a:r>
              <a:rPr lang="ar-SA" sz="3300" dirty="0">
                <a:solidFill>
                  <a:schemeClr val="bg1"/>
                </a:solidFill>
              </a:rPr>
              <a:t>إِن كُنتَ ابنَ الله، فأَلْقِ بِنَفْسِكَ مِن ههُنا إِلى الأَسفَل، </a:t>
            </a:r>
            <a:r>
              <a:rPr lang="ar-SA" sz="3300" dirty="0" smtClean="0">
                <a:solidFill>
                  <a:schemeClr val="bg1"/>
                </a:solidFill>
              </a:rPr>
              <a:t>لِأَنَّهُ </a:t>
            </a:r>
            <a:r>
              <a:rPr lang="ar-SA" sz="3300" dirty="0">
                <a:solidFill>
                  <a:schemeClr val="bg1"/>
                </a:solidFill>
              </a:rPr>
              <a:t>مَكتوبٌ: يُوصي مَلائِكَتَه بِكَ </a:t>
            </a:r>
            <a:r>
              <a:rPr lang="ar-SA" sz="3300" dirty="0" smtClean="0">
                <a:solidFill>
                  <a:schemeClr val="bg1"/>
                </a:solidFill>
              </a:rPr>
              <a:t>لِيَحفَظوكَ</a:t>
            </a:r>
            <a:r>
              <a:rPr lang="ar-LB" sz="3300" dirty="0" smtClean="0">
                <a:solidFill>
                  <a:schemeClr val="bg1"/>
                </a:solidFill>
              </a:rPr>
              <a:t>"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2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8885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25" y="168870"/>
            <a:ext cx="3887541" cy="762000"/>
          </a:xfrm>
        </p:spPr>
        <p:txBody>
          <a:bodyPr/>
          <a:lstStyle/>
          <a:p>
            <a:pPr algn="r" rtl="1"/>
            <a:r>
              <a:rPr lang="ar-LB" b="1" dirty="0" smtClean="0">
                <a:solidFill>
                  <a:schemeClr val="bg1"/>
                </a:solidFill>
              </a:rPr>
              <a:t>فأجابَه يسوع: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808429" y="3274045"/>
            <a:ext cx="4114801" cy="2860767"/>
          </a:xfrm>
          <a:prstGeom prst="cloudCallout">
            <a:avLst>
              <a:gd name="adj1" fmla="val -79560"/>
              <a:gd name="adj2" fmla="val -42207"/>
            </a:avLst>
          </a:prstGeom>
          <a:solidFill>
            <a:srgbClr val="FFFF66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 smtClean="0">
                <a:solidFill>
                  <a:schemeClr val="bg1"/>
                </a:solidFill>
              </a:rPr>
              <a:t>إذهب عنّي </a:t>
            </a:r>
            <a:r>
              <a:rPr lang="ar-SA" sz="2800" dirty="0" smtClean="0">
                <a:solidFill>
                  <a:schemeClr val="bg1"/>
                </a:solidFill>
              </a:rPr>
              <a:t>يا </a:t>
            </a:r>
            <a:r>
              <a:rPr lang="ar-SA" sz="2800" dirty="0">
                <a:solidFill>
                  <a:schemeClr val="bg1"/>
                </a:solidFill>
              </a:rPr>
              <a:t>شيطان، </a:t>
            </a:r>
            <a:r>
              <a:rPr lang="ar-LB" sz="2800" dirty="0" smtClean="0">
                <a:solidFill>
                  <a:schemeClr val="bg1"/>
                </a:solidFill>
              </a:rPr>
              <a:t>لأنّه مكتوبٌ أيضاً لا تجرّبن الرّب الهك"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0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88" y="0"/>
            <a:ext cx="91482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02" y="2984012"/>
            <a:ext cx="4092650" cy="3513908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3300" dirty="0" smtClean="0">
                <a:solidFill>
                  <a:schemeClr val="bg1"/>
                </a:solidFill>
              </a:rPr>
              <a:t>ثُمَّ </a:t>
            </a:r>
            <a:r>
              <a:rPr lang="ar-SA" sz="3300" dirty="0">
                <a:solidFill>
                  <a:schemeClr val="bg1"/>
                </a:solidFill>
              </a:rPr>
              <a:t>تَركَه </a:t>
            </a:r>
            <a:r>
              <a:rPr lang="ar-SA" sz="3300" dirty="0" smtClean="0">
                <a:solidFill>
                  <a:schemeClr val="bg1"/>
                </a:solidFill>
              </a:rPr>
              <a:t>إِبليس</a:t>
            </a:r>
            <a:r>
              <a:rPr lang="ar-LB" sz="3300" dirty="0" smtClean="0">
                <a:solidFill>
                  <a:schemeClr val="bg1"/>
                </a:solidFill>
              </a:rPr>
              <a:t> </a:t>
            </a:r>
            <a:r>
              <a:rPr lang="ar-SA" sz="3300" dirty="0">
                <a:solidFill>
                  <a:schemeClr val="bg1"/>
                </a:solidFill>
              </a:rPr>
              <a:t>إِلى أَن يَحينَ الوَقْت. </a:t>
            </a:r>
            <a:r>
              <a:rPr lang="ar-LB" sz="3300" dirty="0" smtClean="0">
                <a:solidFill>
                  <a:schemeClr val="bg1"/>
                </a:solidFill>
              </a:rPr>
              <a:t>(أي </a:t>
            </a:r>
            <a:r>
              <a:rPr lang="ar-SA" sz="3300" dirty="0">
                <a:solidFill>
                  <a:schemeClr val="bg1"/>
                </a:solidFill>
              </a:rPr>
              <a:t>وَقْت </a:t>
            </a:r>
            <a:r>
              <a:rPr lang="ar-SA" sz="3300" dirty="0" smtClean="0">
                <a:solidFill>
                  <a:schemeClr val="bg1"/>
                </a:solidFill>
              </a:rPr>
              <a:t>الصَّلِيب</a:t>
            </a:r>
            <a:r>
              <a:rPr lang="ar-LB" sz="3300" dirty="0" smtClean="0">
                <a:solidFill>
                  <a:schemeClr val="bg1"/>
                </a:solidFill>
              </a:rPr>
              <a:t>)</a:t>
            </a:r>
            <a:endParaRPr lang="en-US" sz="3300" dirty="0">
              <a:solidFill>
                <a:schemeClr val="bg1"/>
              </a:solidFill>
            </a:endParaRPr>
          </a:p>
          <a:p>
            <a:pPr algn="ctr" rtl="1">
              <a:buNone/>
            </a:pPr>
            <a:r>
              <a:rPr lang="ar-SA" sz="3300" dirty="0" smtClean="0">
                <a:solidFill>
                  <a:schemeClr val="bg1"/>
                </a:solidFill>
              </a:rPr>
              <a:t> </a:t>
            </a:r>
            <a:r>
              <a:rPr lang="ar-SA" sz="3300" dirty="0">
                <a:solidFill>
                  <a:schemeClr val="bg1"/>
                </a:solidFill>
              </a:rPr>
              <a:t>وإِذا بِمَلائكةٍ قد دنَوا منهُ </a:t>
            </a:r>
            <a:r>
              <a:rPr lang="ar-SA" sz="3300" dirty="0" smtClean="0">
                <a:solidFill>
                  <a:schemeClr val="bg1"/>
                </a:solidFill>
              </a:rPr>
              <a:t>وأَخذوا يَخدُمونَه.</a:t>
            </a:r>
            <a:r>
              <a:rPr lang="ar-LB" sz="3300" dirty="0" smtClean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3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owchart: Internal Storage 5"/>
          <p:cNvSpPr/>
          <p:nvPr/>
        </p:nvSpPr>
        <p:spPr>
          <a:xfrm flipH="1">
            <a:off x="1524001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974955" y="1231641"/>
            <a:ext cx="76375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tabLst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</a:tabLst>
            </a:pP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أدركَ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إبليس 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أنّه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لا يستطيعُ أن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يِخْدَع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يَسوع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حِي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ِه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،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ف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تَرَك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lang="ar-LB" sz="4000" dirty="0" smtClean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tabLst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</a:tabLst>
            </a:pP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ت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بَيَّن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أنّ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يَسوع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يعرِفْ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ُ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الكِتاب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المُقدَّس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أن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نَظَر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يتّجهُ دائماً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صَوب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الآب</a:t>
            </a: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لم يستَطِع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إبليس 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أن يُ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غْرِي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ُ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لا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شَهو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ة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الجَسَد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ولا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بشَهوِ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ة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الشُّهرَة ولا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شَهوِة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السُّلْطَة، 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التي يلهَثُ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العالَم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ُ خلفَها</a:t>
            </a:r>
            <a:endParaRPr lang="ar-SA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9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Submarine_1"/>
          <p:cNvGrpSpPr/>
          <p:nvPr/>
        </p:nvGrpSpPr>
        <p:grpSpPr>
          <a:xfrm>
            <a:off x="1387585" y="5635720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158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5" name="Explosion 1 154"/>
          <p:cNvSpPr/>
          <p:nvPr/>
        </p:nvSpPr>
        <p:spPr>
          <a:xfrm>
            <a:off x="2892115" y="1687405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Backboard"/>
          <p:cNvSpPr/>
          <p:nvPr/>
        </p:nvSpPr>
        <p:spPr>
          <a:xfrm>
            <a:off x="3" y="1"/>
            <a:ext cx="11001781" cy="68484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Cruiser"/>
          <p:cNvGrpSpPr/>
          <p:nvPr/>
        </p:nvGrpSpPr>
        <p:grpSpPr>
          <a:xfrm>
            <a:off x="2836216" y="3058475"/>
            <a:ext cx="1080000" cy="3600000"/>
            <a:chOff x="3320999" y="3291179"/>
            <a:chExt cx="1080000" cy="3441713"/>
          </a:xfrm>
          <a:solidFill>
            <a:srgbClr val="FFFF00"/>
          </a:solidFill>
        </p:grpSpPr>
        <p:sp>
          <p:nvSpPr>
            <p:cNvPr id="90" name="Base"/>
            <p:cNvSpPr/>
            <p:nvPr/>
          </p:nvSpPr>
          <p:spPr>
            <a:xfrm>
              <a:off x="3320999" y="3291179"/>
              <a:ext cx="1080000" cy="34417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1" name="Points"/>
            <p:cNvGrpSpPr/>
            <p:nvPr/>
          </p:nvGrpSpPr>
          <p:grpSpPr>
            <a:xfrm>
              <a:off x="3597946" y="3511576"/>
              <a:ext cx="540000" cy="2984954"/>
              <a:chOff x="3597946" y="3510937"/>
              <a:chExt cx="540000" cy="2984954"/>
            </a:xfrm>
            <a:grpFill/>
          </p:grpSpPr>
          <p:sp>
            <p:nvSpPr>
              <p:cNvPr id="92" name="1 Point"/>
              <p:cNvSpPr/>
              <p:nvPr/>
            </p:nvSpPr>
            <p:spPr>
              <a:xfrm>
                <a:off x="3667054" y="3510937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1 Point"/>
              <p:cNvSpPr/>
              <p:nvPr/>
            </p:nvSpPr>
            <p:spPr>
              <a:xfrm>
                <a:off x="3597946" y="471793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1 Point"/>
              <p:cNvSpPr/>
              <p:nvPr/>
            </p:nvSpPr>
            <p:spPr>
              <a:xfrm>
                <a:off x="3680999" y="6135891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6" name="Destroyer_1"/>
          <p:cNvGrpSpPr/>
          <p:nvPr/>
        </p:nvGrpSpPr>
        <p:grpSpPr>
          <a:xfrm rot="5400000">
            <a:off x="8999647" y="5060956"/>
            <a:ext cx="1080000" cy="2258701"/>
            <a:chOff x="3333245" y="4696582"/>
            <a:chExt cx="1080000" cy="1943207"/>
          </a:xfrm>
          <a:solidFill>
            <a:srgbClr val="002060"/>
          </a:solidFill>
        </p:grpSpPr>
        <p:sp>
          <p:nvSpPr>
            <p:cNvPr id="97" name="Base"/>
            <p:cNvSpPr/>
            <p:nvPr/>
          </p:nvSpPr>
          <p:spPr>
            <a:xfrm>
              <a:off x="3333245" y="4696582"/>
              <a:ext cx="1080000" cy="19432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8" name="Points"/>
            <p:cNvGrpSpPr/>
            <p:nvPr/>
          </p:nvGrpSpPr>
          <p:grpSpPr>
            <a:xfrm>
              <a:off x="3678287" y="4936355"/>
              <a:ext cx="373900" cy="1476510"/>
              <a:chOff x="3678287" y="4935716"/>
              <a:chExt cx="373900" cy="1476510"/>
            </a:xfrm>
            <a:grpFill/>
          </p:grpSpPr>
          <p:sp>
            <p:nvSpPr>
              <p:cNvPr id="99" name="1 Point"/>
              <p:cNvSpPr/>
              <p:nvPr/>
            </p:nvSpPr>
            <p:spPr>
              <a:xfrm>
                <a:off x="3678287" y="4935716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1 Point"/>
              <p:cNvSpPr/>
              <p:nvPr/>
            </p:nvSpPr>
            <p:spPr>
              <a:xfrm>
                <a:off x="3692187" y="6102511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8" name="Destroyer_2"/>
          <p:cNvGrpSpPr/>
          <p:nvPr/>
        </p:nvGrpSpPr>
        <p:grpSpPr>
          <a:xfrm>
            <a:off x="6949968" y="3058476"/>
            <a:ext cx="1080000" cy="2258701"/>
            <a:chOff x="3333245" y="4696582"/>
            <a:chExt cx="1080000" cy="1943207"/>
          </a:xfrm>
          <a:solidFill>
            <a:srgbClr val="002060"/>
          </a:solidFill>
        </p:grpSpPr>
        <p:sp>
          <p:nvSpPr>
            <p:cNvPr id="229" name="Base"/>
            <p:cNvSpPr/>
            <p:nvPr/>
          </p:nvSpPr>
          <p:spPr>
            <a:xfrm>
              <a:off x="3333245" y="4696582"/>
              <a:ext cx="1080000" cy="19432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0" name="Points"/>
            <p:cNvGrpSpPr/>
            <p:nvPr/>
          </p:nvGrpSpPr>
          <p:grpSpPr>
            <a:xfrm>
              <a:off x="3678287" y="4936355"/>
              <a:ext cx="373900" cy="1476510"/>
              <a:chOff x="3678287" y="4935716"/>
              <a:chExt cx="373900" cy="1476510"/>
            </a:xfrm>
            <a:grpFill/>
          </p:grpSpPr>
          <p:sp>
            <p:nvSpPr>
              <p:cNvPr id="231" name="1 Point"/>
              <p:cNvSpPr/>
              <p:nvPr/>
            </p:nvSpPr>
            <p:spPr>
              <a:xfrm>
                <a:off x="3678287" y="4935716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1 Point"/>
              <p:cNvSpPr/>
              <p:nvPr/>
            </p:nvSpPr>
            <p:spPr>
              <a:xfrm>
                <a:off x="3692187" y="6102511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3" name="Submarine_1"/>
          <p:cNvGrpSpPr/>
          <p:nvPr/>
        </p:nvGrpSpPr>
        <p:grpSpPr>
          <a:xfrm>
            <a:off x="1464143" y="1595331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234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Submarine_2"/>
          <p:cNvGrpSpPr/>
          <p:nvPr/>
        </p:nvGrpSpPr>
        <p:grpSpPr>
          <a:xfrm>
            <a:off x="5609779" y="5698119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244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op-left Corner"/>
          <p:cNvSpPr/>
          <p:nvPr/>
        </p:nvSpPr>
        <p:spPr>
          <a:xfrm>
            <a:off x="0" y="6"/>
            <a:ext cx="1296000" cy="1333607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_left"/>
          <p:cNvSpPr/>
          <p:nvPr/>
        </p:nvSpPr>
        <p:spPr>
          <a:xfrm>
            <a:off x="0" y="1328705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B_left"/>
          <p:cNvSpPr/>
          <p:nvPr/>
        </p:nvSpPr>
        <p:spPr>
          <a:xfrm>
            <a:off x="0" y="2709803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C_left"/>
          <p:cNvSpPr/>
          <p:nvPr/>
        </p:nvSpPr>
        <p:spPr>
          <a:xfrm>
            <a:off x="0" y="4090901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D_left"/>
          <p:cNvSpPr/>
          <p:nvPr/>
        </p:nvSpPr>
        <p:spPr>
          <a:xfrm>
            <a:off x="0" y="5472000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" name="1"/>
          <p:cNvSpPr/>
          <p:nvPr/>
        </p:nvSpPr>
        <p:spPr>
          <a:xfrm>
            <a:off x="1293276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" name="2"/>
          <p:cNvSpPr/>
          <p:nvPr/>
        </p:nvSpPr>
        <p:spPr>
          <a:xfrm>
            <a:off x="2665352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9" name="3"/>
          <p:cNvSpPr/>
          <p:nvPr/>
        </p:nvSpPr>
        <p:spPr>
          <a:xfrm>
            <a:off x="4037424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5" name="4"/>
          <p:cNvSpPr/>
          <p:nvPr/>
        </p:nvSpPr>
        <p:spPr>
          <a:xfrm>
            <a:off x="5409499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1" name="5"/>
          <p:cNvSpPr/>
          <p:nvPr/>
        </p:nvSpPr>
        <p:spPr>
          <a:xfrm>
            <a:off x="6781572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7" name="6"/>
          <p:cNvSpPr/>
          <p:nvPr/>
        </p:nvSpPr>
        <p:spPr>
          <a:xfrm>
            <a:off x="8153647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3" name="7"/>
          <p:cNvSpPr/>
          <p:nvPr/>
        </p:nvSpPr>
        <p:spPr>
          <a:xfrm>
            <a:off x="9525720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Word01"/>
          <p:cNvSpPr/>
          <p:nvPr/>
        </p:nvSpPr>
        <p:spPr>
          <a:xfrm>
            <a:off x="1320661" y="134985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0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الى البرية</a:t>
            </a:r>
            <a:endParaRPr lang="en-GB" sz="40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8" name="Word06"/>
          <p:cNvSpPr/>
          <p:nvPr/>
        </p:nvSpPr>
        <p:spPr>
          <a:xfrm>
            <a:off x="8229603" y="1371404"/>
            <a:ext cx="1272976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بالأردنّ</a:t>
            </a:r>
            <a:endParaRPr lang="en-GB" sz="32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8" name="Word18"/>
          <p:cNvSpPr/>
          <p:nvPr/>
        </p:nvSpPr>
        <p:spPr>
          <a:xfrm>
            <a:off x="5409499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Word19"/>
          <p:cNvSpPr/>
          <p:nvPr/>
        </p:nvSpPr>
        <p:spPr>
          <a:xfrm>
            <a:off x="6807328" y="407990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200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ممالك الارض </a:t>
            </a:r>
            <a:endParaRPr lang="en-GB" sz="32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0" name="Word20"/>
          <p:cNvSpPr/>
          <p:nvPr/>
        </p:nvSpPr>
        <p:spPr>
          <a:xfrm>
            <a:off x="8153647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Word26"/>
          <p:cNvSpPr/>
          <p:nvPr/>
        </p:nvSpPr>
        <p:spPr>
          <a:xfrm>
            <a:off x="6742935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Word27"/>
          <p:cNvSpPr/>
          <p:nvPr/>
        </p:nvSpPr>
        <p:spPr>
          <a:xfrm>
            <a:off x="8153647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44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الملايكة</a:t>
            </a:r>
            <a:endParaRPr lang="en-GB" sz="4400" b="1" dirty="0">
              <a:solidFill>
                <a:srgbClr val="FFFF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5" name="Explosion 1 104"/>
          <p:cNvSpPr/>
          <p:nvPr/>
        </p:nvSpPr>
        <p:spPr>
          <a:xfrm>
            <a:off x="5605263" y="4323281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6" name="Explosion 1 105"/>
          <p:cNvSpPr/>
          <p:nvPr/>
        </p:nvSpPr>
        <p:spPr>
          <a:xfrm>
            <a:off x="6916761" y="5750688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Explosion 1 106"/>
          <p:cNvSpPr/>
          <p:nvPr/>
        </p:nvSpPr>
        <p:spPr>
          <a:xfrm>
            <a:off x="8279777" y="4344744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8" name="Word11"/>
          <p:cNvSpPr/>
          <p:nvPr/>
        </p:nvSpPr>
        <p:spPr>
          <a:xfrm>
            <a:off x="4043967" y="2724288"/>
            <a:ext cx="1345588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Explosion 1 108"/>
          <p:cNvSpPr/>
          <p:nvPr/>
        </p:nvSpPr>
        <p:spPr>
          <a:xfrm>
            <a:off x="4293767" y="3101933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0" name="Word19"/>
          <p:cNvSpPr/>
          <p:nvPr/>
        </p:nvSpPr>
        <p:spPr>
          <a:xfrm>
            <a:off x="6859381" y="4092603"/>
            <a:ext cx="1468293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23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الذي أراه المجرّب </a:t>
            </a:r>
            <a:r>
              <a:rPr lang="ar-LB" sz="2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ليسوع من الجبل العالي؟</a:t>
            </a:r>
            <a:endParaRPr lang="en-GB" sz="23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1" name="Word01"/>
          <p:cNvSpPr/>
          <p:nvPr/>
        </p:nvSpPr>
        <p:spPr>
          <a:xfrm>
            <a:off x="1271213" y="1330348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ar-LB" sz="3400" b="1" dirty="0" smtClean="0">
                <a:latin typeface="Traditional Arabic" panose="02020603050405020304" pitchFamily="18" charset="-78"/>
                <a:ea typeface="Tahoma" panose="020B0604030504040204" pitchFamily="34" charset="0"/>
                <a:cs typeface="Traditional Arabic" panose="02020603050405020304" pitchFamily="18" charset="-78"/>
              </a:rPr>
              <a:t>بعد معموديّته، الى أين ذهب يسوع</a:t>
            </a:r>
            <a:r>
              <a:rPr lang="ar-LB" sz="3400" b="1" dirty="0">
                <a:latin typeface="Traditional Arabic" panose="02020603050405020304" pitchFamily="18" charset="-78"/>
                <a:ea typeface="Tahoma" panose="020B0604030504040204" pitchFamily="34" charset="0"/>
                <a:cs typeface="Traditional Arabic" panose="02020603050405020304" pitchFamily="18" charset="-78"/>
              </a:rPr>
              <a:t>؟</a:t>
            </a:r>
            <a:endParaRPr lang="en-GB" sz="3400" b="1" dirty="0">
              <a:solidFill>
                <a:srgbClr val="FFC000"/>
              </a:solidFill>
              <a:latin typeface="Traditional Arabic" panose="02020603050405020304" pitchFamily="18" charset="-78"/>
              <a:ea typeface="Tahoma" panose="020B060403050404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13" name="Word04"/>
          <p:cNvSpPr/>
          <p:nvPr/>
        </p:nvSpPr>
        <p:spPr>
          <a:xfrm>
            <a:off x="5426075" y="1304287"/>
            <a:ext cx="1411365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6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الرّوح القدس</a:t>
            </a:r>
            <a:endParaRPr lang="en-GB" sz="36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6" name="Word04"/>
          <p:cNvSpPr/>
          <p:nvPr/>
        </p:nvSpPr>
        <p:spPr>
          <a:xfrm>
            <a:off x="5425558" y="1296740"/>
            <a:ext cx="1383879" cy="13592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اعتمد يسوع من </a:t>
            </a:r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نزل عليه بشكل</a:t>
            </a:r>
          </a:p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حمامة؟</a:t>
            </a:r>
            <a:endParaRPr lang="en-GB" sz="24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7" name="Word04"/>
          <p:cNvSpPr/>
          <p:nvPr/>
        </p:nvSpPr>
        <p:spPr>
          <a:xfrm>
            <a:off x="4070137" y="1357927"/>
            <a:ext cx="1328672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صام </a:t>
            </a:r>
          </a:p>
          <a:p>
            <a:pPr algn="ctr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صلى</a:t>
            </a:r>
            <a:endParaRPr lang="en-GB" sz="40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0" name="Word03"/>
          <p:cNvSpPr/>
          <p:nvPr/>
        </p:nvSpPr>
        <p:spPr>
          <a:xfrm>
            <a:off x="4076423" y="129752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3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هما الفعلان اللّذان قام بها يسوع في البريّة؟</a:t>
            </a:r>
            <a:endParaRPr lang="en-GB" sz="23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8" name="Word15"/>
          <p:cNvSpPr/>
          <p:nvPr/>
        </p:nvSpPr>
        <p:spPr>
          <a:xfrm>
            <a:off x="1305439" y="4102777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9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الى الهيكل</a:t>
            </a:r>
            <a:endParaRPr lang="en-GB" sz="39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Word15"/>
          <p:cNvSpPr/>
          <p:nvPr/>
        </p:nvSpPr>
        <p:spPr>
          <a:xfrm>
            <a:off x="1440777" y="4151098"/>
            <a:ext cx="1240076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23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أين اخد </a:t>
            </a:r>
            <a:r>
              <a:rPr lang="ar-LB" sz="23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المجرب يسوع </a:t>
            </a:r>
            <a:r>
              <a:rPr lang="ar-LB" sz="23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اورشليم</a:t>
            </a:r>
            <a:r>
              <a:rPr lang="ar-LB" sz="23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en-GB" sz="2300" dirty="0">
              <a:solidFill>
                <a:srgbClr val="FFFF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9" name="Word14"/>
          <p:cNvSpPr/>
          <p:nvPr/>
        </p:nvSpPr>
        <p:spPr>
          <a:xfrm>
            <a:off x="9602687" y="271141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 rtl="1"/>
            <a:r>
              <a:rPr lang="ar-LB" sz="4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كلمة الله</a:t>
            </a:r>
            <a:endParaRPr lang="en-GB" sz="4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5" name="Word14"/>
          <p:cNvSpPr/>
          <p:nvPr/>
        </p:nvSpPr>
        <p:spPr>
          <a:xfrm>
            <a:off x="9532070" y="269602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23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يسوع: </a:t>
            </a:r>
            <a:r>
              <a:rPr lang="ar-LB" sz="23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 </a:t>
            </a:r>
            <a:r>
              <a:rPr lang="ar-LB" sz="23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بالخبز </a:t>
            </a:r>
            <a:r>
              <a:rPr lang="ar-LB" sz="23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وحدَه يحيا الانسان انما </a:t>
            </a:r>
            <a:r>
              <a:rPr lang="ar-LB" sz="23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ب.....</a:t>
            </a:r>
            <a:endParaRPr lang="en-GB" sz="23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0" name="Word17"/>
          <p:cNvSpPr/>
          <p:nvPr/>
        </p:nvSpPr>
        <p:spPr>
          <a:xfrm>
            <a:off x="4036323" y="4114824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الرّب</a:t>
            </a:r>
          </a:p>
          <a:p>
            <a:pPr algn="ctr" rtl="1"/>
            <a:r>
              <a:rPr lang="ar-LB" sz="3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الهك</a:t>
            </a:r>
            <a:endParaRPr lang="en-GB" sz="3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2" name="Word17"/>
          <p:cNvSpPr/>
          <p:nvPr/>
        </p:nvSpPr>
        <p:spPr>
          <a:xfrm>
            <a:off x="4042071" y="413372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2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</a:t>
            </a:r>
            <a:r>
              <a:rPr lang="ar-LB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يسوع للمجرّب </a:t>
            </a:r>
            <a:r>
              <a:rPr lang="ar-LB" sz="2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LB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تجرّبنَ....</a:t>
            </a:r>
            <a:endParaRPr lang="en-GB" sz="2600" b="1" dirty="0">
              <a:solidFill>
                <a:srgbClr val="FFC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2" name="Word21"/>
          <p:cNvSpPr/>
          <p:nvPr/>
        </p:nvSpPr>
        <p:spPr>
          <a:xfrm>
            <a:off x="9510695" y="4103512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يسجدَ له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6" name="Word21"/>
          <p:cNvSpPr/>
          <p:nvPr/>
        </p:nvSpPr>
        <p:spPr>
          <a:xfrm>
            <a:off x="9489282" y="4134199"/>
            <a:ext cx="1386000" cy="120244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ar-LB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الّذي طلبهُ </a:t>
            </a:r>
            <a:r>
              <a:rPr lang="ar-LB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المجرّب من </a:t>
            </a:r>
            <a:r>
              <a:rPr lang="ar-LB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يسوع على الجبل؟</a:t>
            </a:r>
            <a:endParaRPr lang="en-GB" sz="32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3" name="Word21"/>
          <p:cNvSpPr/>
          <p:nvPr/>
        </p:nvSpPr>
        <p:spPr>
          <a:xfrm>
            <a:off x="8140889" y="542417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 rtl="1"/>
            <a:r>
              <a:rPr lang="ar-LB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بعد أن نركه إبليس</a:t>
            </a:r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LB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جاء ليخدمَ </a:t>
            </a:r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يسوع؟</a:t>
            </a:r>
          </a:p>
        </p:txBody>
      </p:sp>
      <p:sp>
        <p:nvSpPr>
          <p:cNvPr id="124" name="Word27"/>
          <p:cNvSpPr/>
          <p:nvPr/>
        </p:nvSpPr>
        <p:spPr>
          <a:xfrm>
            <a:off x="5465191" y="54445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501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خطأ</a:t>
            </a:r>
            <a:endParaRPr lang="en-GB" sz="4501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9" name="Word25"/>
          <p:cNvSpPr/>
          <p:nvPr/>
        </p:nvSpPr>
        <p:spPr>
          <a:xfrm>
            <a:off x="5448364" y="5425091"/>
            <a:ext cx="1509504" cy="14191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إستطاع </a:t>
            </a:r>
            <a:r>
              <a:rPr lang="ar-LB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</a:t>
            </a:r>
            <a:r>
              <a:rPr lang="ar-LB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بليس أن يغريَ يسوع!</a:t>
            </a:r>
            <a:endParaRPr lang="ar-LB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LB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صح أم خطأ</a:t>
            </a:r>
            <a:endParaRPr lang="en-GB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5" name="Word24"/>
          <p:cNvSpPr/>
          <p:nvPr/>
        </p:nvSpPr>
        <p:spPr>
          <a:xfrm>
            <a:off x="3957481" y="5457161"/>
            <a:ext cx="1490187" cy="14008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44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الكتاب</a:t>
            </a:r>
          </a:p>
          <a:p>
            <a:pPr algn="ctr"/>
            <a:r>
              <a:rPr lang="ar-LB" sz="44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المقدس</a:t>
            </a:r>
            <a:endParaRPr lang="en-GB" sz="44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7" name="Word23"/>
          <p:cNvSpPr/>
          <p:nvPr/>
        </p:nvSpPr>
        <p:spPr>
          <a:xfrm>
            <a:off x="4037069" y="542989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 انجيل </a:t>
            </a:r>
            <a:r>
              <a:rPr lang="ar-LB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التّجربة </a:t>
            </a:r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LB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تبيّن أنّ يسوع يعرف أيّ </a:t>
            </a:r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كتاب؟</a:t>
            </a:r>
            <a:endParaRPr lang="en-GB" sz="32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7" name="Word22"/>
          <p:cNvSpPr/>
          <p:nvPr/>
        </p:nvSpPr>
        <p:spPr>
          <a:xfrm>
            <a:off x="2602628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للرّب</a:t>
            </a:r>
          </a:p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الإله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6" name="Word22"/>
          <p:cNvSpPr/>
          <p:nvPr/>
        </p:nvSpPr>
        <p:spPr>
          <a:xfrm>
            <a:off x="2663823" y="5394365"/>
            <a:ext cx="1479796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لمن علينا أن نسجد فقط؟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8" name="Word22"/>
          <p:cNvSpPr/>
          <p:nvPr/>
        </p:nvSpPr>
        <p:spPr>
          <a:xfrm>
            <a:off x="1333624" y="548801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4400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شيطان</a:t>
            </a:r>
            <a:endParaRPr lang="en-GB" sz="44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Word22"/>
          <p:cNvSpPr/>
          <p:nvPr/>
        </p:nvSpPr>
        <p:spPr>
          <a:xfrm>
            <a:off x="1236921" y="5449693"/>
            <a:ext cx="1559807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يسوع للمجرّب : </a:t>
            </a:r>
            <a:r>
              <a:rPr lang="ar-LB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إذهب </a:t>
            </a:r>
            <a:r>
              <a:rPr lang="ar-LB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عني يا ....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9" name="Word28"/>
          <p:cNvSpPr/>
          <p:nvPr/>
        </p:nvSpPr>
        <p:spPr>
          <a:xfrm>
            <a:off x="8210028" y="1327714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قبل </a:t>
            </a:r>
            <a:r>
              <a:rPr lang="ar-LB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يذهب إلى البرّية</a:t>
            </a:r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LB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أي </a:t>
            </a:r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بلد كان يسوع؟</a:t>
            </a:r>
            <a:endParaRPr lang="en-GB" sz="3200" b="1" dirty="0">
              <a:solidFill>
                <a:srgbClr val="FFFF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0" name="Word08"/>
          <p:cNvSpPr/>
          <p:nvPr/>
        </p:nvSpPr>
        <p:spPr>
          <a:xfrm>
            <a:off x="1282728" y="2755649"/>
            <a:ext cx="1386000" cy="1488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4200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الشّيطان</a:t>
            </a:r>
            <a:endParaRPr lang="en-GB" sz="32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Word08"/>
          <p:cNvSpPr/>
          <p:nvPr/>
        </p:nvSpPr>
        <p:spPr>
          <a:xfrm>
            <a:off x="1276743" y="2663938"/>
            <a:ext cx="1495598" cy="15138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سيجرّب يسوع في  البريّة؟</a:t>
            </a:r>
            <a:endParaRPr lang="en-GB" sz="2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3" name="Word22"/>
          <p:cNvSpPr/>
          <p:nvPr/>
        </p:nvSpPr>
        <p:spPr>
          <a:xfrm>
            <a:off x="5387019" y="2759894"/>
            <a:ext cx="1386000" cy="13992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صح</a:t>
            </a:r>
            <a:endParaRPr lang="en-GB" sz="4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7" name="Word11"/>
          <p:cNvSpPr/>
          <p:nvPr/>
        </p:nvSpPr>
        <p:spPr>
          <a:xfrm>
            <a:off x="5456554" y="2560197"/>
            <a:ext cx="1386000" cy="16683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25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بعد  صيام </a:t>
            </a:r>
            <a:r>
              <a:rPr lang="ar-LB" sz="25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</a:t>
            </a:r>
            <a:r>
              <a:rPr lang="ar-LB" sz="25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يومًا، جاع يسوع: </a:t>
            </a:r>
            <a:r>
              <a:rPr lang="ar-LB" sz="25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صح أم خطأ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5" name="Word16"/>
          <p:cNvSpPr/>
          <p:nvPr/>
        </p:nvSpPr>
        <p:spPr>
          <a:xfrm>
            <a:off x="2664935" y="411847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الملائكة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6" name="Word16"/>
          <p:cNvSpPr/>
          <p:nvPr/>
        </p:nvSpPr>
        <p:spPr>
          <a:xfrm>
            <a:off x="2700203" y="4109747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أخبر المجرّب يسوع أنّهم سيحملونَه إذا رمى نفسه؟</a:t>
            </a:r>
            <a:endParaRPr lang="en-GB" sz="2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7" name="Word12"/>
          <p:cNvSpPr/>
          <p:nvPr/>
        </p:nvSpPr>
        <p:spPr>
          <a:xfrm>
            <a:off x="6807647" y="2806525"/>
            <a:ext cx="1386000" cy="14106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40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أرغفة </a:t>
            </a:r>
            <a:endParaRPr lang="ar-LB" sz="40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خبز</a:t>
            </a:r>
            <a:endParaRPr lang="en-GB" sz="40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3" name="Word12"/>
          <p:cNvSpPr/>
          <p:nvPr/>
        </p:nvSpPr>
        <p:spPr>
          <a:xfrm>
            <a:off x="6825692" y="2649907"/>
            <a:ext cx="1483796" cy="15120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أخبر المجرب يسوع</a:t>
            </a:r>
            <a:r>
              <a:rPr lang="ar-LB" sz="2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LB" sz="2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أنه يستطيع أن  يحول </a:t>
            </a:r>
            <a:r>
              <a:rPr lang="ar-LB" sz="2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الحجارة </a:t>
            </a:r>
            <a:r>
              <a:rPr lang="ar-LB" sz="2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الى ماذا؟</a:t>
            </a:r>
            <a:endParaRPr lang="en-GB" sz="22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8" name="Word09"/>
          <p:cNvSpPr/>
          <p:nvPr/>
        </p:nvSpPr>
        <p:spPr>
          <a:xfrm>
            <a:off x="2686853" y="2690073"/>
            <a:ext cx="1386000" cy="144517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6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</a:t>
            </a:r>
            <a:r>
              <a:rPr lang="ar-LB" sz="36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يومًا</a:t>
            </a:r>
            <a:endParaRPr lang="en-GB" sz="36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5" name="Word09"/>
          <p:cNvSpPr/>
          <p:nvPr/>
        </p:nvSpPr>
        <p:spPr>
          <a:xfrm>
            <a:off x="2703165" y="2643757"/>
            <a:ext cx="1386000" cy="15007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</a:t>
            </a:r>
            <a:r>
              <a:rPr lang="ar-LB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يومٍ </a:t>
            </a:r>
            <a:r>
              <a:rPr lang="ar-LB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صام يسوع </a:t>
            </a:r>
            <a:r>
              <a:rPr lang="ar-LB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البرية</a:t>
            </a:r>
            <a:r>
              <a:rPr lang="ar-LB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en-GB" sz="28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0" name="Word01"/>
          <p:cNvSpPr/>
          <p:nvPr/>
        </p:nvSpPr>
        <p:spPr>
          <a:xfrm>
            <a:off x="5448538" y="1283361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1" name="Word01"/>
          <p:cNvSpPr/>
          <p:nvPr/>
        </p:nvSpPr>
        <p:spPr>
          <a:xfrm>
            <a:off x="4091263" y="1294775"/>
            <a:ext cx="1386000" cy="1408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5" name="Word01"/>
          <p:cNvSpPr/>
          <p:nvPr/>
        </p:nvSpPr>
        <p:spPr>
          <a:xfrm>
            <a:off x="1276946" y="1301974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13" name="Word01"/>
          <p:cNvSpPr/>
          <p:nvPr/>
        </p:nvSpPr>
        <p:spPr>
          <a:xfrm>
            <a:off x="9458991" y="2631528"/>
            <a:ext cx="1476499" cy="1461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6" name="Word01"/>
          <p:cNvSpPr/>
          <p:nvPr/>
        </p:nvSpPr>
        <p:spPr>
          <a:xfrm>
            <a:off x="6826942" y="2690682"/>
            <a:ext cx="1386000" cy="1457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8" name="Word01"/>
          <p:cNvSpPr/>
          <p:nvPr/>
        </p:nvSpPr>
        <p:spPr>
          <a:xfrm>
            <a:off x="5422386" y="2679759"/>
            <a:ext cx="1386000" cy="1536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9" name="Word01"/>
          <p:cNvSpPr/>
          <p:nvPr/>
        </p:nvSpPr>
        <p:spPr>
          <a:xfrm>
            <a:off x="4080791" y="2676013"/>
            <a:ext cx="1386000" cy="1473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0" name="Word01"/>
          <p:cNvSpPr/>
          <p:nvPr/>
        </p:nvSpPr>
        <p:spPr>
          <a:xfrm>
            <a:off x="2648515" y="2694197"/>
            <a:ext cx="1406937" cy="149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2" name="Word01"/>
          <p:cNvSpPr/>
          <p:nvPr/>
        </p:nvSpPr>
        <p:spPr>
          <a:xfrm>
            <a:off x="1302295" y="2691409"/>
            <a:ext cx="1386000" cy="146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114" name="VerticalLine4"/>
          <p:cNvCxnSpPr/>
          <p:nvPr/>
        </p:nvCxnSpPr>
        <p:spPr>
          <a:xfrm>
            <a:off x="5397705" y="191039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Word01"/>
          <p:cNvSpPr/>
          <p:nvPr/>
        </p:nvSpPr>
        <p:spPr>
          <a:xfrm>
            <a:off x="8130368" y="1294175"/>
            <a:ext cx="1446509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7" name="Word28"/>
          <p:cNvSpPr/>
          <p:nvPr/>
        </p:nvSpPr>
        <p:spPr>
          <a:xfrm>
            <a:off x="9527648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 </a:t>
            </a:r>
          </a:p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يسوع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7" name="Word28"/>
          <p:cNvSpPr/>
          <p:nvPr/>
        </p:nvSpPr>
        <p:spPr>
          <a:xfrm>
            <a:off x="9574105" y="543888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25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يقوّينا نحن لنتغلبَ </a:t>
            </a:r>
            <a:r>
              <a:rPr lang="ar-LB" sz="25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</a:t>
            </a:r>
            <a:r>
              <a:rPr lang="ar-LB" sz="25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تجارب </a:t>
            </a:r>
            <a:r>
              <a:rPr lang="ar-LB" sz="25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ابليس؟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8" name="Word01"/>
          <p:cNvSpPr/>
          <p:nvPr/>
        </p:nvSpPr>
        <p:spPr>
          <a:xfrm>
            <a:off x="2661714" y="4171932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9" name="Word01"/>
          <p:cNvSpPr/>
          <p:nvPr/>
        </p:nvSpPr>
        <p:spPr>
          <a:xfrm>
            <a:off x="4033707" y="4081131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0" name="Word01"/>
          <p:cNvSpPr/>
          <p:nvPr/>
        </p:nvSpPr>
        <p:spPr>
          <a:xfrm>
            <a:off x="1279974" y="4085511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1" name="Word01"/>
          <p:cNvSpPr/>
          <p:nvPr/>
        </p:nvSpPr>
        <p:spPr>
          <a:xfrm>
            <a:off x="5412186" y="4193955"/>
            <a:ext cx="1435929" cy="121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2" name="Word01"/>
          <p:cNvSpPr/>
          <p:nvPr/>
        </p:nvSpPr>
        <p:spPr>
          <a:xfrm>
            <a:off x="6830405" y="4147018"/>
            <a:ext cx="1386000" cy="1279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3" name="Word01"/>
          <p:cNvSpPr/>
          <p:nvPr/>
        </p:nvSpPr>
        <p:spPr>
          <a:xfrm>
            <a:off x="8167858" y="4031906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5" name="Word01"/>
          <p:cNvSpPr/>
          <p:nvPr/>
        </p:nvSpPr>
        <p:spPr>
          <a:xfrm>
            <a:off x="9538629" y="4119538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7" name="Word01"/>
          <p:cNvSpPr/>
          <p:nvPr/>
        </p:nvSpPr>
        <p:spPr>
          <a:xfrm>
            <a:off x="9525924" y="5442020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8" name="Word01"/>
          <p:cNvSpPr/>
          <p:nvPr/>
        </p:nvSpPr>
        <p:spPr>
          <a:xfrm>
            <a:off x="6842816" y="5431125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9" name="Word01"/>
          <p:cNvSpPr/>
          <p:nvPr/>
        </p:nvSpPr>
        <p:spPr>
          <a:xfrm>
            <a:off x="8136562" y="5431962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0" name="Word01"/>
          <p:cNvSpPr/>
          <p:nvPr/>
        </p:nvSpPr>
        <p:spPr>
          <a:xfrm>
            <a:off x="5439279" y="5433938"/>
            <a:ext cx="1474707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1" name="Word01"/>
          <p:cNvSpPr/>
          <p:nvPr/>
        </p:nvSpPr>
        <p:spPr>
          <a:xfrm>
            <a:off x="1265568" y="5454612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2" name="Word01"/>
          <p:cNvSpPr/>
          <p:nvPr/>
        </p:nvSpPr>
        <p:spPr>
          <a:xfrm>
            <a:off x="4065030" y="5476380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3" name="Word01"/>
          <p:cNvSpPr/>
          <p:nvPr/>
        </p:nvSpPr>
        <p:spPr>
          <a:xfrm>
            <a:off x="2688753" y="5484324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264" name="VerticalLine4"/>
          <p:cNvCxnSpPr/>
          <p:nvPr/>
        </p:nvCxnSpPr>
        <p:spPr>
          <a:xfrm flipH="1">
            <a:off x="5391509" y="-250559"/>
            <a:ext cx="11143" cy="7122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HorizontalLine2"/>
          <p:cNvCxnSpPr/>
          <p:nvPr/>
        </p:nvCxnSpPr>
        <p:spPr>
          <a:xfrm flipV="1">
            <a:off x="53779" y="5406035"/>
            <a:ext cx="10948004" cy="55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HorizontalLine2"/>
          <p:cNvCxnSpPr/>
          <p:nvPr/>
        </p:nvCxnSpPr>
        <p:spPr>
          <a:xfrm>
            <a:off x="53779" y="6878394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VerticalLine4"/>
          <p:cNvCxnSpPr/>
          <p:nvPr/>
        </p:nvCxnSpPr>
        <p:spPr>
          <a:xfrm>
            <a:off x="1299565" y="9525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VerticalLine4"/>
          <p:cNvCxnSpPr/>
          <p:nvPr/>
        </p:nvCxnSpPr>
        <p:spPr>
          <a:xfrm>
            <a:off x="4076053" y="-40941"/>
            <a:ext cx="1435" cy="77272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HorizontalLine2"/>
          <p:cNvCxnSpPr/>
          <p:nvPr/>
        </p:nvCxnSpPr>
        <p:spPr>
          <a:xfrm>
            <a:off x="-90617" y="4123845"/>
            <a:ext cx="10948004" cy="8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xplosion 1 159"/>
          <p:cNvSpPr/>
          <p:nvPr/>
        </p:nvSpPr>
        <p:spPr>
          <a:xfrm>
            <a:off x="9789475" y="1783672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2" name="Word01"/>
          <p:cNvSpPr/>
          <p:nvPr/>
        </p:nvSpPr>
        <p:spPr>
          <a:xfrm>
            <a:off x="9526345" y="1270471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1" name="Explosion 1 160"/>
          <p:cNvSpPr/>
          <p:nvPr/>
        </p:nvSpPr>
        <p:spPr>
          <a:xfrm>
            <a:off x="8372847" y="3177473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" name="Word01"/>
          <p:cNvSpPr/>
          <p:nvPr/>
        </p:nvSpPr>
        <p:spPr>
          <a:xfrm>
            <a:off x="8161854" y="2660987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270" name="VerticalLine5"/>
          <p:cNvCxnSpPr/>
          <p:nvPr/>
        </p:nvCxnSpPr>
        <p:spPr>
          <a:xfrm>
            <a:off x="8245731" y="75797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VerticalLine5"/>
          <p:cNvCxnSpPr/>
          <p:nvPr/>
        </p:nvCxnSpPr>
        <p:spPr>
          <a:xfrm>
            <a:off x="9513021" y="9525"/>
            <a:ext cx="13051" cy="8481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VerticalLine5"/>
          <p:cNvCxnSpPr/>
          <p:nvPr/>
        </p:nvCxnSpPr>
        <p:spPr>
          <a:xfrm flipH="1">
            <a:off x="10927991" y="0"/>
            <a:ext cx="31995" cy="74982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xplosion 1 155"/>
          <p:cNvSpPr/>
          <p:nvPr/>
        </p:nvSpPr>
        <p:spPr>
          <a:xfrm>
            <a:off x="7157349" y="1696237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3" name="Word01"/>
          <p:cNvSpPr/>
          <p:nvPr/>
        </p:nvSpPr>
        <p:spPr>
          <a:xfrm>
            <a:off x="6839784" y="1292368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115" name="VerticalLine5"/>
          <p:cNvCxnSpPr/>
          <p:nvPr/>
        </p:nvCxnSpPr>
        <p:spPr>
          <a:xfrm>
            <a:off x="6897160" y="9525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xplosion 1 142"/>
          <p:cNvSpPr/>
          <p:nvPr/>
        </p:nvSpPr>
        <p:spPr>
          <a:xfrm>
            <a:off x="2749921" y="1426161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" name="Word01"/>
          <p:cNvSpPr/>
          <p:nvPr/>
        </p:nvSpPr>
        <p:spPr>
          <a:xfrm>
            <a:off x="2658961" y="1327081"/>
            <a:ext cx="1386000" cy="1377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265" name="HorizontalLine2"/>
          <p:cNvCxnSpPr/>
          <p:nvPr/>
        </p:nvCxnSpPr>
        <p:spPr>
          <a:xfrm flipV="1">
            <a:off x="-123044" y="2591816"/>
            <a:ext cx="11172264" cy="589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VerticalLine4"/>
          <p:cNvCxnSpPr/>
          <p:nvPr/>
        </p:nvCxnSpPr>
        <p:spPr>
          <a:xfrm>
            <a:off x="2678815" y="-116547"/>
            <a:ext cx="699" cy="74636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</p:childTnLst>
        </p:cTn>
      </p:par>
    </p:tnLst>
    <p:bldLst>
      <p:bldP spid="155" grpId="0" animBg="1"/>
      <p:bldP spid="19" grpId="0" animBg="1"/>
      <p:bldP spid="188" grpId="0" animBg="1"/>
      <p:bldP spid="178" grpId="0" animBg="1"/>
      <p:bldP spid="184" grpId="0" animBg="1"/>
      <p:bldP spid="190" grpId="0" animBg="1"/>
      <p:bldP spid="185" grpId="0" animBg="1"/>
      <p:bldP spid="191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76" grpId="0" animBg="1"/>
      <p:bldP spid="117" grpId="0" animBg="1"/>
      <p:bldP spid="170" grpId="0" animBg="1"/>
      <p:bldP spid="118" grpId="0" animBg="1"/>
      <p:bldP spid="37" grpId="0" animBg="1"/>
      <p:bldP spid="119" grpId="0" animBg="1"/>
      <p:bldP spid="195" grpId="0" animBg="1"/>
      <p:bldP spid="120" grpId="0" animBg="1"/>
      <p:bldP spid="172" grpId="0" animBg="1"/>
      <p:bldP spid="122" grpId="0" animBg="1"/>
      <p:bldP spid="196" grpId="0" animBg="1"/>
      <p:bldP spid="123" grpId="0" animBg="1"/>
      <p:bldP spid="124" grpId="0" animBg="1"/>
      <p:bldP spid="179" grpId="0" animBg="1"/>
      <p:bldP spid="125" grpId="0" animBg="1"/>
      <p:bldP spid="167" grpId="0" animBg="1"/>
      <p:bldP spid="127" grpId="0" animBg="1"/>
      <p:bldP spid="126" grpId="0" animBg="1"/>
      <p:bldP spid="128" grpId="0" animBg="1"/>
      <p:bldP spid="43" grpId="0" animBg="1"/>
      <p:bldP spid="129" grpId="0" animBg="1"/>
      <p:bldP spid="130" grpId="0" animBg="1"/>
      <p:bldP spid="31" grpId="0" animBg="1"/>
      <p:bldP spid="133" grpId="0" animBg="1"/>
      <p:bldP spid="177" grpId="0" animBg="1"/>
      <p:bldP spid="135" grpId="0" animBg="1"/>
      <p:bldP spid="166" grpId="0" animBg="1"/>
      <p:bldP spid="137" grpId="0" animBg="1"/>
      <p:bldP spid="183" grpId="0" animBg="1"/>
      <p:bldP spid="138" grpId="0" animBg="1"/>
      <p:bldP spid="165" grpId="0" animBg="1"/>
      <p:bldP spid="200" grpId="0" animBg="1"/>
      <p:bldP spid="201" grpId="0" animBg="1"/>
      <p:bldP spid="205" grpId="0" animBg="1"/>
      <p:bldP spid="213" grpId="0" animBg="1"/>
      <p:bldP spid="236" grpId="0" animBg="1"/>
      <p:bldP spid="238" grpId="0" animBg="1"/>
      <p:bldP spid="239" grpId="0" animBg="1"/>
      <p:bldP spid="240" grpId="0" animBg="1"/>
      <p:bldP spid="242" grpId="0" animBg="1"/>
      <p:bldP spid="246" grpId="0" animBg="1"/>
      <p:bldP spid="247" grpId="0" animBg="1"/>
      <p:bldP spid="19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5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160" grpId="0" animBg="1"/>
      <p:bldP spid="202" grpId="0" animBg="1"/>
      <p:bldP spid="161" grpId="0" animBg="1"/>
      <p:bldP spid="235" grpId="0" animBg="1"/>
      <p:bldP spid="156" grpId="0" animBg="1"/>
      <p:bldP spid="203" grpId="0" animBg="1"/>
      <p:bldP spid="143" grpId="0" animBg="1"/>
      <p:bldP spid="2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0575" y="1790083"/>
            <a:ext cx="12192000" cy="506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التّعليمات</a:t>
            </a: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52" y="1864444"/>
            <a:ext cx="12324522" cy="4195481"/>
          </a:xfrm>
        </p:spPr>
        <p:txBody>
          <a:bodyPr>
            <a:no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بعدَ مُشاهدةِ المُونتاجِ المُرفَقِ (أو بعدَ الإخبارِ أو عَرضِ أيِّ فيديو عنِ التَّجربةِ</a:t>
            </a: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)،</a:t>
            </a:r>
          </a:p>
          <a:p>
            <a:pPr marL="0" indent="0" algn="ctr" rtl="1">
              <a:buNone/>
            </a:pP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يقومُ المُعَلِّمُ بالنَّشاطِ الموجودِ في السِّلايدِ 14.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بالدَّوْرِ، يَختارُ التِّلميذُ حَرفًا ورَقْمًا...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يَضغَطُ المُعَلِّمُ 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خانتِهما، 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فيَظهَرُ السُّؤالُ الّذي يَطرَحُهُ على التِّلميذِ....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عِندما يُعطي التِّلميذُ الإِجابةَ، يَضغَطُ المُعَلِّمُ على السُّؤالِ، فتَظهَرُ الإِجابةُ الصَّحيحةُ.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حالِ كانت هي 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نَفْسها 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إِجابةَ التِّلميذِ، يَحصُلُ هذا الأَخيرُ على علامةٍ.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هُناكَ خاناتٌ فارغةٌ مِنَ الأَسئلةِ، مَن يَحصُلْ عليها يكونُ حَظُّهُ سَيِّئًا.</a:t>
            </a:r>
          </a:p>
          <a:p>
            <a:pPr algn="ctr" rtl="1"/>
            <a:r>
              <a:rPr lang="ar-LB" sz="28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مُلاحَظةٌ</a:t>
            </a:r>
            <a:r>
              <a:rPr lang="ar-LB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بالإِمكانِ إِجراءُ هذه اللُّعبةِ على شَكلِ تَحَدٍّ بينَ فَريقَينِ!</a:t>
            </a:r>
          </a:p>
        </p:txBody>
      </p:sp>
    </p:spTree>
    <p:extLst>
      <p:ext uri="{BB962C8B-B14F-4D97-AF65-F5344CB8AC3E}">
        <p14:creationId xmlns:p14="http://schemas.microsoft.com/office/powerpoint/2010/main" val="27837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Liliane\Desktop\work from home\eb6\EB6\likaa 12\005-gnpi-013-jesus-bapt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252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29675" y="1784907"/>
            <a:ext cx="4466325" cy="1292662"/>
          </a:xfrm>
          <a:prstGeom prst="rect">
            <a:avLst/>
          </a:prstGeom>
          <a:solidFill>
            <a:srgbClr val="B9CDE5">
              <a:alpha val="34118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بَعدْمَا 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تْعَم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يَسوع على 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يُوحَنّا المَعمدان 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وانْفَتَحِت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السَّما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ءُ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جاءَ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صَوت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يقُول </a:t>
            </a:r>
            <a:r>
              <a:rPr lang="ar-S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775882" y="3179928"/>
            <a:ext cx="4312692" cy="1842448"/>
          </a:xfrm>
          <a:prstGeom prst="cloudCallout">
            <a:avLst>
              <a:gd name="adj1" fmla="val 98444"/>
              <a:gd name="adj2" fmla="val -89352"/>
            </a:avLst>
          </a:prstGeom>
          <a:solidFill>
            <a:srgbClr val="4F81BD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هُ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ابْنِي الحَبيب 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الّذي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ضيت</a:t>
            </a: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9624" y="5227094"/>
            <a:ext cx="3623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ونِزِل</a:t>
            </a:r>
            <a:r>
              <a:rPr lang="ar-L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عْلَيه</a:t>
            </a:r>
            <a:endParaRPr lang="ar-L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الرُّوح</a:t>
            </a:r>
            <a:r>
              <a:rPr lang="ar-L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القدس</a:t>
            </a:r>
            <a:endParaRPr lang="ar-L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بِشَكل</a:t>
            </a:r>
            <a:r>
              <a:rPr lang="ar-L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حمَامِة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9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0"/>
            <a:ext cx="10906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149" y="178527"/>
            <a:ext cx="4359207" cy="3823630"/>
          </a:xfrm>
        </p:spPr>
        <p:txBody>
          <a:bodyPr>
            <a:normAutofit/>
          </a:bodyPr>
          <a:lstStyle/>
          <a:p>
            <a:pPr algn="ctr" rtl="1"/>
            <a:r>
              <a:rPr lang="ar-SA" dirty="0" smtClean="0">
                <a:solidFill>
                  <a:schemeClr val="bg1"/>
                </a:solidFill>
              </a:rPr>
              <a:t>رَجَعَ </a:t>
            </a:r>
            <a:r>
              <a:rPr lang="ar-SA" dirty="0">
                <a:solidFill>
                  <a:schemeClr val="bg1"/>
                </a:solidFill>
              </a:rPr>
              <a:t>يسوعُ مِنَ الأُردُنّ، وهو مُمتَلِئٌ مِنَ الرُّوحِ القُدُس، فكانَ يَقودُه الرُّوحُ في </a:t>
            </a:r>
            <a:r>
              <a:rPr lang="ar-SA" dirty="0" smtClean="0">
                <a:solidFill>
                  <a:schemeClr val="bg1"/>
                </a:solidFill>
              </a:rPr>
              <a:t>البرِّيَّةِ</a:t>
            </a:r>
            <a:r>
              <a:rPr lang="ar-LB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وإِبليسُ يُجَرِّبُه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7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2915477" cy="495631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 smtClean="0">
                <a:solidFill>
                  <a:schemeClr val="bg1"/>
                </a:solidFill>
              </a:rPr>
              <a:t>و</a:t>
            </a:r>
            <a:r>
              <a:rPr lang="ar-LB" dirty="0" smtClean="0">
                <a:solidFill>
                  <a:schemeClr val="bg1"/>
                </a:solidFill>
              </a:rPr>
              <a:t>في </a:t>
            </a:r>
            <a:r>
              <a:rPr lang="ar-SA" dirty="0" smtClean="0">
                <a:solidFill>
                  <a:schemeClr val="bg1"/>
                </a:solidFill>
              </a:rPr>
              <a:t>البريّة</a:t>
            </a:r>
            <a:r>
              <a:rPr lang="ar-LB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لَم </a:t>
            </a:r>
            <a:r>
              <a:rPr lang="ar-SA" dirty="0">
                <a:solidFill>
                  <a:schemeClr val="bg1"/>
                </a:solidFill>
              </a:rPr>
              <a:t>يأكُلْ شَيئاً </a:t>
            </a:r>
            <a:r>
              <a:rPr lang="ar-LB" dirty="0" smtClean="0">
                <a:solidFill>
                  <a:schemeClr val="bg1"/>
                </a:solidFill>
              </a:rPr>
              <a:t>و</a:t>
            </a:r>
            <a:r>
              <a:rPr lang="ar-SA" dirty="0" smtClean="0">
                <a:solidFill>
                  <a:schemeClr val="bg1"/>
                </a:solidFill>
              </a:rPr>
              <a:t>صَام 40 </a:t>
            </a:r>
            <a:r>
              <a:rPr lang="ar-SA" dirty="0">
                <a:solidFill>
                  <a:schemeClr val="bg1"/>
                </a:solidFill>
              </a:rPr>
              <a:t>يَوم و40 لَيلِة، حَتَّى جاع؛ </a:t>
            </a:r>
            <a:r>
              <a:rPr lang="ar-LB" dirty="0" smtClean="0">
                <a:solidFill>
                  <a:schemeClr val="bg1"/>
                </a:solidFill>
              </a:rPr>
              <a:t>ومن يجوعُ</a:t>
            </a:r>
            <a:r>
              <a:rPr lang="ar-SA" dirty="0" smtClean="0">
                <a:solidFill>
                  <a:schemeClr val="bg1"/>
                </a:solidFill>
              </a:rPr>
              <a:t> يكُون</a:t>
            </a:r>
            <a:r>
              <a:rPr lang="ar-LB" dirty="0" smtClean="0">
                <a:solidFill>
                  <a:schemeClr val="bg1"/>
                </a:solidFill>
              </a:rPr>
              <a:t>ُ</a:t>
            </a:r>
            <a:r>
              <a:rPr lang="ar-SA" dirty="0" smtClean="0">
                <a:solidFill>
                  <a:schemeClr val="bg1"/>
                </a:solidFill>
              </a:rPr>
              <a:t> ضْعِيف</a:t>
            </a:r>
            <a:r>
              <a:rPr lang="ar-LB" dirty="0">
                <a:solidFill>
                  <a:schemeClr val="bg1"/>
                </a:solidFill>
              </a:rPr>
              <a:t>ً</a:t>
            </a:r>
            <a:r>
              <a:rPr lang="ar-LB" dirty="0" smtClean="0">
                <a:solidFill>
                  <a:schemeClr val="bg1"/>
                </a:solidFill>
              </a:rPr>
              <a:t>ا</a:t>
            </a:r>
            <a:r>
              <a:rPr lang="ar-SA" dirty="0" smtClean="0">
                <a:solidFill>
                  <a:schemeClr val="bg1"/>
                </a:solidFill>
              </a:rPr>
              <a:t>، </a:t>
            </a:r>
            <a:r>
              <a:rPr lang="ar-LB" dirty="0" smtClean="0">
                <a:solidFill>
                  <a:schemeClr val="bg1"/>
                </a:solidFill>
              </a:rPr>
              <a:t> ويوافِقُ </a:t>
            </a:r>
            <a:r>
              <a:rPr lang="ar-LB" dirty="0" smtClean="0">
                <a:solidFill>
                  <a:schemeClr val="bg1"/>
                </a:solidFill>
              </a:rPr>
              <a:t>على </a:t>
            </a:r>
            <a:r>
              <a:rPr lang="ar-LB" dirty="0" smtClean="0">
                <a:solidFill>
                  <a:schemeClr val="bg1"/>
                </a:solidFill>
              </a:rPr>
              <a:t>أكلِ ايّ شيء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1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15240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29" y="263499"/>
            <a:ext cx="6537240" cy="1320800"/>
          </a:xfrm>
        </p:spPr>
        <p:txBody>
          <a:bodyPr>
            <a:normAutofit/>
          </a:bodyPr>
          <a:lstStyle/>
          <a:p>
            <a:pPr algn="r" rtl="1"/>
            <a:r>
              <a:rPr lang="ar-LB" dirty="0" smtClean="0">
                <a:solidFill>
                  <a:schemeClr val="tx1"/>
                </a:solidFill>
              </a:rPr>
              <a:t>عندها</a:t>
            </a:r>
            <a:r>
              <a:rPr lang="ar-LB" dirty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س</a:t>
            </a:r>
            <a:r>
              <a:rPr lang="ar-LB" dirty="0" smtClean="0">
                <a:solidFill>
                  <a:schemeClr val="tx1"/>
                </a:solidFill>
              </a:rPr>
              <a:t>َمِ</a:t>
            </a:r>
            <a:r>
              <a:rPr lang="ar-SA" dirty="0" smtClean="0">
                <a:solidFill>
                  <a:schemeClr val="tx1"/>
                </a:solidFill>
              </a:rPr>
              <a:t>ع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 smtClean="0">
                <a:solidFill>
                  <a:schemeClr val="tx1"/>
                </a:solidFill>
              </a:rPr>
              <a:t> صَوت</a:t>
            </a:r>
            <a:r>
              <a:rPr lang="ar-LB" dirty="0" smtClean="0">
                <a:solidFill>
                  <a:schemeClr val="tx1"/>
                </a:solidFill>
              </a:rPr>
              <a:t>ُ</a:t>
            </a:r>
            <a:r>
              <a:rPr lang="ar-SA" dirty="0" smtClean="0">
                <a:solidFill>
                  <a:schemeClr val="tx1"/>
                </a:solidFill>
              </a:rPr>
              <a:t> المُجَرِّب</a:t>
            </a:r>
            <a:r>
              <a:rPr lang="ar-LB" dirty="0" smtClean="0">
                <a:solidFill>
                  <a:schemeClr val="tx1"/>
                </a:solidFill>
              </a:rPr>
              <a:t>ِ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LB" dirty="0" smtClean="0">
                <a:solidFill>
                  <a:schemeClr val="tx1"/>
                </a:solidFill>
              </a:rPr>
              <a:t>يقولُ له</a:t>
            </a:r>
            <a:r>
              <a:rPr lang="ar-SA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096000" y="3168598"/>
            <a:ext cx="4310743" cy="3030583"/>
          </a:xfrm>
          <a:prstGeom prst="cloudCallout">
            <a:avLst>
              <a:gd name="adj1" fmla="val 32141"/>
              <a:gd name="adj2" fmla="val -72087"/>
            </a:avLst>
          </a:prstGeom>
          <a:solidFill>
            <a:srgbClr val="C3D69B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 smtClean="0">
                <a:solidFill>
                  <a:schemeClr val="bg1"/>
                </a:solidFill>
              </a:rPr>
              <a:t>"</a:t>
            </a:r>
            <a:r>
              <a:rPr lang="ar-SA" sz="4000" dirty="0" smtClean="0">
                <a:solidFill>
                  <a:schemeClr val="bg1"/>
                </a:solidFill>
              </a:rPr>
              <a:t> </a:t>
            </a:r>
            <a:r>
              <a:rPr lang="ar-SA" sz="4000" dirty="0">
                <a:solidFill>
                  <a:schemeClr val="bg1"/>
                </a:solidFill>
              </a:rPr>
              <a:t>إِن كُنتَ ابنَ الله، فَمُر هذا الحَجَرَ أَن يَصيرَ </a:t>
            </a:r>
            <a:r>
              <a:rPr lang="ar-SA" sz="4000" dirty="0" smtClean="0">
                <a:solidFill>
                  <a:schemeClr val="bg1"/>
                </a:solidFill>
              </a:rPr>
              <a:t>رَغيفاً</a:t>
            </a:r>
            <a:r>
              <a:rPr lang="ar-LB" sz="4000" dirty="0" smtClean="0">
                <a:solidFill>
                  <a:schemeClr val="bg1"/>
                </a:solidFill>
              </a:rPr>
              <a:t>"</a:t>
            </a:r>
            <a:r>
              <a:rPr lang="ar-SA" sz="4000" dirty="0" smtClean="0">
                <a:solidFill>
                  <a:schemeClr val="bg1"/>
                </a:solidFill>
              </a:rPr>
              <a:t>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2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60" y="269967"/>
            <a:ext cx="3887541" cy="762000"/>
          </a:xfrm>
        </p:spPr>
        <p:txBody>
          <a:bodyPr/>
          <a:lstStyle/>
          <a:p>
            <a:pPr algn="r" rtl="1"/>
            <a:r>
              <a:rPr lang="ar-LB" b="1" dirty="0" smtClean="0">
                <a:solidFill>
                  <a:schemeClr val="bg1"/>
                </a:solidFill>
              </a:rPr>
              <a:t>فأجابهُ </a:t>
            </a:r>
            <a:r>
              <a:rPr lang="ar-LB" b="1" dirty="0">
                <a:solidFill>
                  <a:schemeClr val="bg1"/>
                </a:solidFill>
              </a:rPr>
              <a:t>يسوع: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97102" y="715618"/>
            <a:ext cx="4350689" cy="1862575"/>
          </a:xfrm>
          <a:prstGeom prst="cloudCallout">
            <a:avLst>
              <a:gd name="adj1" fmla="val 49068"/>
              <a:gd name="adj2" fmla="val 89670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bg1"/>
                </a:solidFill>
              </a:rPr>
              <a:t>"</a:t>
            </a:r>
            <a:r>
              <a:rPr lang="ar-SA" sz="3000" dirty="0" smtClean="0">
                <a:solidFill>
                  <a:schemeClr val="bg1"/>
                </a:solidFill>
              </a:rPr>
              <a:t>مَكتوبٌ</a:t>
            </a:r>
            <a:r>
              <a:rPr lang="ar-SA" sz="3000" dirty="0">
                <a:solidFill>
                  <a:schemeClr val="bg1"/>
                </a:solidFill>
              </a:rPr>
              <a:t>: لَيَس بِالخُبزِ وَحدَه يَحيا </a:t>
            </a:r>
            <a:r>
              <a:rPr lang="ar-SA" sz="3000" dirty="0" smtClean="0">
                <a:solidFill>
                  <a:schemeClr val="bg1"/>
                </a:solidFill>
              </a:rPr>
              <a:t>الإِنسان</a:t>
            </a:r>
            <a:r>
              <a:rPr lang="ar-LB" sz="3000" dirty="0" smtClean="0">
                <a:solidFill>
                  <a:schemeClr val="bg1"/>
                </a:solidFill>
              </a:rPr>
              <a:t>"</a:t>
            </a:r>
            <a:r>
              <a:rPr lang="ar-SA" sz="3000" dirty="0" smtClean="0">
                <a:solidFill>
                  <a:schemeClr val="bg1"/>
                </a:solidFill>
              </a:rPr>
              <a:t>.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7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44" y="393633"/>
            <a:ext cx="6231359" cy="1559699"/>
          </a:xfrm>
        </p:spPr>
        <p:txBody>
          <a:bodyPr>
            <a:noAutofit/>
          </a:bodyPr>
          <a:lstStyle/>
          <a:p>
            <a:pPr algn="ctr" rtl="1"/>
            <a:r>
              <a:rPr lang="ar-LB" sz="3500" dirty="0" smtClean="0">
                <a:solidFill>
                  <a:schemeClr val="bg1"/>
                </a:solidFill>
              </a:rPr>
              <a:t>ف</a:t>
            </a:r>
            <a:r>
              <a:rPr lang="ar-SA" sz="3500" dirty="0" smtClean="0">
                <a:solidFill>
                  <a:schemeClr val="bg1"/>
                </a:solidFill>
              </a:rPr>
              <a:t>سَكَت المُجَرِّب</a:t>
            </a:r>
            <a:r>
              <a:rPr lang="ar-LB" sz="3500" dirty="0" smtClean="0">
                <a:solidFill>
                  <a:schemeClr val="bg1"/>
                </a:solidFill>
              </a:rPr>
              <a:t>ُ لكنّهُ </a:t>
            </a:r>
            <a:r>
              <a:rPr lang="ar-SA" sz="3500" dirty="0" smtClean="0">
                <a:solidFill>
                  <a:schemeClr val="bg1"/>
                </a:solidFill>
              </a:rPr>
              <a:t> صَعِدَ بِ</a:t>
            </a:r>
            <a:r>
              <a:rPr lang="ar-LB" sz="3500" dirty="0" smtClean="0">
                <a:solidFill>
                  <a:schemeClr val="bg1"/>
                </a:solidFill>
              </a:rPr>
              <a:t>يسوع إلى جبل عالٍ</a:t>
            </a:r>
            <a:r>
              <a:rPr lang="ar-SA" sz="3500" dirty="0" smtClean="0">
                <a:solidFill>
                  <a:schemeClr val="bg1"/>
                </a:solidFill>
              </a:rPr>
              <a:t>، </a:t>
            </a:r>
            <a:r>
              <a:rPr lang="ar-SA" sz="3500" dirty="0">
                <a:solidFill>
                  <a:schemeClr val="bg1"/>
                </a:solidFill>
              </a:rPr>
              <a:t>وأَراهُ جَميعَ مَمالِكِ الأَرضِ في لَحظَةٍ مِنَ الزَّمَن،</a:t>
            </a:r>
            <a:r>
              <a:rPr lang="ar-SA" sz="3500" baseline="30000" dirty="0">
                <a:solidFill>
                  <a:schemeClr val="bg1"/>
                </a:solidFill>
              </a:rPr>
              <a:t> </a:t>
            </a:r>
            <a:r>
              <a:rPr lang="ar-SA" sz="3500" dirty="0" smtClean="0">
                <a:solidFill>
                  <a:schemeClr val="bg1"/>
                </a:solidFill>
              </a:rPr>
              <a:t>وقالَ له</a:t>
            </a:r>
            <a:r>
              <a:rPr lang="ar-LB" sz="3500" dirty="0" smtClean="0">
                <a:solidFill>
                  <a:schemeClr val="bg1"/>
                </a:solidFill>
              </a:rPr>
              <a:t>: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719944" y="2346965"/>
            <a:ext cx="6073557" cy="3586419"/>
          </a:xfrm>
          <a:prstGeom prst="cloudCallout">
            <a:avLst>
              <a:gd name="adj1" fmla="val 57042"/>
              <a:gd name="adj2" fmla="val -41040"/>
            </a:avLst>
          </a:prstGeom>
          <a:solidFill>
            <a:srgbClr val="C3D69B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 smtClean="0">
                <a:solidFill>
                  <a:schemeClr val="bg1"/>
                </a:solidFill>
              </a:rPr>
              <a:t>"</a:t>
            </a:r>
            <a:r>
              <a:rPr lang="ar-SA" sz="3300" dirty="0" smtClean="0">
                <a:solidFill>
                  <a:schemeClr val="bg1"/>
                </a:solidFill>
              </a:rPr>
              <a:t> </a:t>
            </a:r>
            <a:r>
              <a:rPr lang="ar-SA" sz="3300" dirty="0">
                <a:solidFill>
                  <a:schemeClr val="bg1"/>
                </a:solidFill>
              </a:rPr>
              <a:t>أُوليكَ هذا السُّلطانَ كُلَّه ومَجدَ هذهِ الـمَمالِك، لِأَنَّه سُلِّمَ إِليَّ وأَنا أُولِيه مَن </a:t>
            </a:r>
            <a:r>
              <a:rPr lang="ar-SA" sz="3300" dirty="0" smtClean="0">
                <a:solidFill>
                  <a:schemeClr val="bg1"/>
                </a:solidFill>
              </a:rPr>
              <a:t>أَشاء.إِن </a:t>
            </a:r>
            <a:r>
              <a:rPr lang="ar-SA" sz="3300" dirty="0">
                <a:solidFill>
                  <a:schemeClr val="bg1"/>
                </a:solidFill>
              </a:rPr>
              <a:t>سَجَدتَ لي، يَعودُ إِلَيكَ ذلكَ كُلُّه </a:t>
            </a:r>
            <a:r>
              <a:rPr lang="ar-LB" sz="3300" dirty="0" smtClean="0">
                <a:solidFill>
                  <a:schemeClr val="bg1"/>
                </a:solidFill>
              </a:rPr>
              <a:t>"</a:t>
            </a:r>
            <a:r>
              <a:rPr lang="ar-SA" sz="3300" dirty="0" smtClean="0">
                <a:solidFill>
                  <a:schemeClr val="bg1"/>
                </a:solidFill>
              </a:rPr>
              <a:t>.</a:t>
            </a:r>
            <a:r>
              <a:rPr lang="ar-SA" sz="3300" baseline="30000" dirty="0" smtClean="0">
                <a:solidFill>
                  <a:schemeClr val="bg1"/>
                </a:solidFill>
              </a:rPr>
              <a:t> 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35" y="185530"/>
            <a:ext cx="3887541" cy="762000"/>
          </a:xfrm>
        </p:spPr>
        <p:txBody>
          <a:bodyPr/>
          <a:lstStyle/>
          <a:p>
            <a:pPr algn="r" rtl="1"/>
            <a:r>
              <a:rPr lang="ar-LB" b="1" dirty="0" smtClean="0">
                <a:solidFill>
                  <a:schemeClr val="bg1"/>
                </a:solidFill>
              </a:rPr>
              <a:t>فأجابهُ </a:t>
            </a:r>
            <a:r>
              <a:rPr lang="ar-LB" b="1" dirty="0">
                <a:solidFill>
                  <a:schemeClr val="bg1"/>
                </a:solidFill>
              </a:rPr>
              <a:t>يسوع: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1" y="3856383"/>
            <a:ext cx="4717773" cy="2348475"/>
          </a:xfrm>
          <a:prstGeom prst="cloudCallout">
            <a:avLst>
              <a:gd name="adj1" fmla="val 50846"/>
              <a:gd name="adj2" fmla="val -42570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 smtClean="0">
                <a:solidFill>
                  <a:schemeClr val="bg1"/>
                </a:solidFill>
              </a:rPr>
              <a:t>"</a:t>
            </a:r>
            <a:r>
              <a:rPr lang="ar-SA" sz="3300" dirty="0" smtClean="0">
                <a:solidFill>
                  <a:schemeClr val="bg1"/>
                </a:solidFill>
              </a:rPr>
              <a:t> </a:t>
            </a:r>
            <a:r>
              <a:rPr lang="ar-SA" sz="3300" dirty="0">
                <a:solidFill>
                  <a:schemeClr val="bg1"/>
                </a:solidFill>
              </a:rPr>
              <a:t>مَكتوبٌ: لِلرَّبِّ إِلهِكَ تَسجُد، وإِيَّاه وَحدَه </a:t>
            </a:r>
            <a:r>
              <a:rPr lang="ar-SA" sz="3300" dirty="0" smtClean="0">
                <a:solidFill>
                  <a:schemeClr val="bg1"/>
                </a:solidFill>
              </a:rPr>
              <a:t>تَعبُد</a:t>
            </a:r>
            <a:r>
              <a:rPr lang="ar-LB" sz="3300" dirty="0" smtClean="0">
                <a:solidFill>
                  <a:schemeClr val="bg1"/>
                </a:solidFill>
              </a:rPr>
              <a:t>".</a:t>
            </a:r>
            <a:r>
              <a:rPr lang="ar-SA" sz="3300" dirty="0" smtClean="0">
                <a:solidFill>
                  <a:schemeClr val="bg1"/>
                </a:solidFill>
              </a:rPr>
              <a:t> 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4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823</TotalTime>
  <Words>687</Words>
  <Application>Microsoft Office PowerPoint</Application>
  <PresentationFormat>Widescreen</PresentationFormat>
  <Paragraphs>108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Arabic</vt:lpstr>
      <vt:lpstr>Arial</vt:lpstr>
      <vt:lpstr>Calibri</vt:lpstr>
      <vt:lpstr>Century Gothic</vt:lpstr>
      <vt:lpstr>Tahoma</vt:lpstr>
      <vt:lpstr>Times New Roman</vt:lpstr>
      <vt:lpstr>Traditional Arabic</vt:lpstr>
      <vt:lpstr>Wingdings 3</vt:lpstr>
      <vt:lpstr>Ion</vt:lpstr>
      <vt:lpstr>PowerPoint Presentation</vt:lpstr>
      <vt:lpstr>التّعليمات</vt:lpstr>
      <vt:lpstr>PowerPoint Presentation</vt:lpstr>
      <vt:lpstr>رَجَعَ يسوعُ مِنَ الأُردُنّ، وهو مُمتَلِئٌ مِنَ الرُّوحِ القُدُس، فكانَ يَقودُه الرُّوحُ في البرِّيَّةِ وإِبليسُ يُجَرِّبُه</vt:lpstr>
      <vt:lpstr>وفي البريّة لَم يأكُلْ شَيئاً وصَام 40 يَوم و40 لَيلِة، حَتَّى جاع؛ ومن يجوعُ يكُونُ ضْعِيفًا،  ويوافِقُ على أكلِ ايّ شيء </vt:lpstr>
      <vt:lpstr>عندها سَمِعَ صَوتُ المُجَرِّبِ يقولُ له:</vt:lpstr>
      <vt:lpstr>فأجابهُ يسوع:</vt:lpstr>
      <vt:lpstr>فسَكَت المُجَرِّبُ لكنّهُ  صَعِدَ بِيسوع إلى جبل عالٍ، وأَراهُ جَميعَ مَمالِكِ الأَرضِ في لَحظَةٍ مِنَ الزَّمَن، وقالَ له:</vt:lpstr>
      <vt:lpstr>فأجابهُ يسوع:</vt:lpstr>
      <vt:lpstr>فمَضى بِه إِلى أُورَشَليم، وأَقامَه على شُرفَةِ الـهَيكلِ وقالَ له: </vt:lpstr>
      <vt:lpstr>فأجابَه يسوع: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Admin</cp:lastModifiedBy>
  <cp:revision>74</cp:revision>
  <dcterms:created xsi:type="dcterms:W3CDTF">2016-09-24T22:12:41Z</dcterms:created>
  <dcterms:modified xsi:type="dcterms:W3CDTF">2026-01-09T08:24:35Z</dcterms:modified>
</cp:coreProperties>
</file>