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8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2" r:id="rId30"/>
    <p:sldId id="284" r:id="rId31"/>
    <p:sldId id="286" r:id="rId3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7030A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28"/>
  </p:normalViewPr>
  <p:slideViewPr>
    <p:cSldViewPr snapToGrid="0">
      <p:cViewPr varScale="1">
        <p:scale>
          <a:sx n="68" d="100"/>
          <a:sy n="68" d="100"/>
        </p:scale>
        <p:origin x="14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087675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867427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284956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793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912697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4038107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587945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791133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209511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238296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697497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905828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411482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00834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29150" y="1681163"/>
            <a:ext cx="3887392" cy="82391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 rtl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rtl="1">
              <a:defRPr/>
            </a:lvl1pPr>
          </a:lstStyle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rtl="1">
              <a:defRPr/>
            </a:lvl1pPr>
            <a:lvl2pPr rtl="1">
              <a:defRPr/>
            </a:lvl2pPr>
            <a:lvl3pPr rtl="1">
              <a:defRPr/>
            </a:lvl3pPr>
            <a:lvl4pPr rtl="1">
              <a:defRPr/>
            </a:lvl4pPr>
            <a:lvl5pPr rtl="1">
              <a:defRPr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6726" y="6414761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D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D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C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C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m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a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a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a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8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T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T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x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N" TargetMode="Externa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x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15.xml"/><Relationship Id="rId18" Type="http://schemas.openxmlformats.org/officeDocument/2006/relationships/image" Target="../media/image10.png"/><Relationship Id="rId26" Type="http://schemas.openxmlformats.org/officeDocument/2006/relationships/slide" Target="slide4.xml"/><Relationship Id="rId39" Type="http://schemas.openxmlformats.org/officeDocument/2006/relationships/slide" Target="slide18.xml"/><Relationship Id="rId21" Type="http://schemas.openxmlformats.org/officeDocument/2006/relationships/slide" Target="slide26.xml"/><Relationship Id="rId34" Type="http://schemas.openxmlformats.org/officeDocument/2006/relationships/slide" Target="slide16.xml"/><Relationship Id="rId7" Type="http://schemas.openxmlformats.org/officeDocument/2006/relationships/slide" Target="slide5.xml"/><Relationship Id="rId12" Type="http://schemas.openxmlformats.org/officeDocument/2006/relationships/image" Target="../media/image7.png"/><Relationship Id="rId17" Type="http://schemas.openxmlformats.org/officeDocument/2006/relationships/slide" Target="slide14.xml"/><Relationship Id="rId25" Type="http://schemas.openxmlformats.org/officeDocument/2006/relationships/image" Target="../media/image13.png"/><Relationship Id="rId33" Type="http://schemas.openxmlformats.org/officeDocument/2006/relationships/slide" Target="slide19.xml"/><Relationship Id="rId38" Type="http://schemas.openxmlformats.org/officeDocument/2006/relationships/slide" Target="slide2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slide" Target="slide29.xml"/><Relationship Id="rId24" Type="http://schemas.openxmlformats.org/officeDocument/2006/relationships/slide" Target="slide7.xml"/><Relationship Id="rId32" Type="http://schemas.openxmlformats.org/officeDocument/2006/relationships/slide" Target="slide13.xml"/><Relationship Id="rId37" Type="http://schemas.openxmlformats.org/officeDocument/2006/relationships/slide" Target="slide22.xml"/><Relationship Id="rId5" Type="http://schemas.openxmlformats.org/officeDocument/2006/relationships/slide" Target="slide20.xml"/><Relationship Id="rId15" Type="http://schemas.openxmlformats.org/officeDocument/2006/relationships/slide" Target="slide23.xml"/><Relationship Id="rId23" Type="http://schemas.openxmlformats.org/officeDocument/2006/relationships/slide" Target="slide25.xml"/><Relationship Id="rId28" Type="http://schemas.openxmlformats.org/officeDocument/2006/relationships/slide" Target="slide8.xml"/><Relationship Id="rId36" Type="http://schemas.openxmlformats.org/officeDocument/2006/relationships/slide" Target="slide21.xml"/><Relationship Id="rId10" Type="http://schemas.openxmlformats.org/officeDocument/2006/relationships/image" Target="../media/image6.png"/><Relationship Id="rId19" Type="http://schemas.openxmlformats.org/officeDocument/2006/relationships/slide" Target="slide28.xml"/><Relationship Id="rId31" Type="http://schemas.openxmlformats.org/officeDocument/2006/relationships/slide" Target="slide10.xml"/><Relationship Id="rId4" Type="http://schemas.openxmlformats.org/officeDocument/2006/relationships/image" Target="../media/image3.png"/><Relationship Id="rId9" Type="http://schemas.openxmlformats.org/officeDocument/2006/relationships/slide" Target="slide17.xml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slide" Target="slide6.xml"/><Relationship Id="rId30" Type="http://schemas.openxmlformats.org/officeDocument/2006/relationships/slide" Target="slide11.xml"/><Relationship Id="rId35" Type="http://schemas.openxmlformats.org/officeDocument/2006/relationships/slide" Target="slide27.xml"/><Relationship Id="rId8" Type="http://schemas.openxmlformats.org/officeDocument/2006/relationships/image" Target="../media/image5.png"/><Relationship Id="rId3" Type="http://schemas.openxmlformats.org/officeDocument/2006/relationships/slide" Target="slide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3cYJBqtXPHU4uUaIjz3XnT&amp;ust=1588268068817000&amp;source=images&amp;cd=vfe&amp;ved=0CAIQjRxqFwoTCPDb3u-VjukCFQAAAAAdAAAAABA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3cYJBqtXPHU4uUaIjz3XnT&amp;ust=1588268068817000&amp;source=images&amp;cd=vfe&amp;ved=0CAIQjRxqFwoTCPDb3u-VjukCFQAAAAAdAAAAABAK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3cYJBqtXPHU4uUaIjz3XnT&amp;ust=1588268068817000&amp;source=images&amp;cd=vfe&amp;ved=0CAIQjRxqFwoTCPDb3u-VjukCFQAAAAAdAAAAABA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16"/>
          <p:cNvSpPr txBox="1"/>
          <p:nvPr/>
        </p:nvSpPr>
        <p:spPr>
          <a:xfrm>
            <a:off x="-457863" y="6334779"/>
            <a:ext cx="2877048" cy="58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1">
              <a:defRPr sz="1400" b="1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معاً نتعلم لأجل الإمارات</a:t>
            </a:r>
          </a:p>
          <a:p>
            <a:pPr algn="ctr" rtl="1">
              <a:defRPr sz="1400" b="1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تصميم المعلمة</a:t>
            </a:r>
            <a:r>
              <a:t>: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عفراء الخاطري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29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29803" y="5097981"/>
            <a:ext cx="3945249" cy="783191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LB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لنجمع</a:t>
            </a:r>
            <a:r>
              <a:rPr kumimoji="0" lang="ar-LB" sz="4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معًا 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bonbons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59176" y="2827309"/>
            <a:ext cx="52645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LB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سُؤالٌ وَبونبوني</a:t>
            </a:r>
          </a:p>
        </p:txBody>
      </p:sp>
      <p:sp>
        <p:nvSpPr>
          <p:cNvPr id="5" name="Rectangle 4"/>
          <p:cNvSpPr/>
          <p:nvPr/>
        </p:nvSpPr>
        <p:spPr>
          <a:xfrm>
            <a:off x="6623758" y="238203"/>
            <a:ext cx="2520242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sz="2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مركز التّربيّة الدّينيّة</a:t>
            </a:r>
          </a:p>
          <a:p>
            <a:pPr algn="ctr"/>
            <a:r>
              <a:rPr lang="ar-LB" sz="2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رهبانيّة القلبين الأقدسين</a:t>
            </a:r>
            <a:endParaRPr lang="en-U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588" y="1027579"/>
            <a:ext cx="3939412" cy="1446550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LB" sz="4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الحضانة الثالث والأَساسِيّ </a:t>
            </a:r>
            <a:r>
              <a:rPr lang="ar-LB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الأوّل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Box 2"/>
          <p:cNvSpPr txBox="1"/>
          <p:nvPr/>
        </p:nvSpPr>
        <p:spPr>
          <a:xfrm>
            <a:off x="1077831" y="723722"/>
            <a:ext cx="6908819" cy="2492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4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ما الّذي يمكنُ أن يقومَ بهِ الصّغار في اِلصَّوم؟</a:t>
            </a:r>
            <a:endParaRPr lang="ar-LB" sz="28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28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4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-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يصومون عَن مأكولاتٍ </a:t>
            </a:r>
            <a:r>
              <a:rPr lang="ar-LB" sz="40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 </a:t>
            </a:r>
            <a:r>
              <a:rPr lang="ar-LB" sz="40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لعاب يحبّونها               -لا يقومون بشيء</a:t>
            </a:r>
            <a:endParaRPr sz="40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190" name="Hexagon 4"/>
          <p:cNvGrpSpPr/>
          <p:nvPr/>
        </p:nvGrpSpPr>
        <p:grpSpPr>
          <a:xfrm>
            <a:off x="3687416" y="3695289"/>
            <a:ext cx="1689652" cy="1235550"/>
            <a:chOff x="0" y="0"/>
            <a:chExt cx="1689650" cy="1235548"/>
          </a:xfrm>
        </p:grpSpPr>
        <p:sp>
          <p:nvSpPr>
            <p:cNvPr id="18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18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191" name="Rectangle 5"/>
          <p:cNvSpPr/>
          <p:nvPr/>
        </p:nvSpPr>
        <p:spPr>
          <a:xfrm>
            <a:off x="3008239" y="3343568"/>
            <a:ext cx="3048001" cy="1938992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E56F2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يصومون عَن مأكولاتٍ أو ألعاب يحبّونها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92" name="Picture 2" descr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39215">
            <a:off x="4261625" y="4288871"/>
            <a:ext cx="4947584" cy="24909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" name="Rectangle 8">
            <a:hlinkClick r:id="rId4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19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2" animBg="1" advAuto="0"/>
      <p:bldP spid="191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2"/>
          <p:cNvSpPr txBox="1"/>
          <p:nvPr/>
        </p:nvSpPr>
        <p:spPr>
          <a:xfrm>
            <a:off x="1728744" y="988129"/>
            <a:ext cx="5606996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نحنُ نصومُ على مثالِ من؟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2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أَيّوب            يَسوع</a:t>
            </a:r>
            <a:endParaRPr sz="42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00" name="Hexagon 4"/>
          <p:cNvGrpSpPr/>
          <p:nvPr/>
        </p:nvGrpSpPr>
        <p:grpSpPr>
          <a:xfrm>
            <a:off x="3687416" y="3686526"/>
            <a:ext cx="1689652" cy="1235550"/>
            <a:chOff x="0" y="0"/>
            <a:chExt cx="1689650" cy="1235548"/>
          </a:xfrm>
        </p:grpSpPr>
        <p:sp>
          <p:nvSpPr>
            <p:cNvPr id="19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19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01" name="Rectangle 5"/>
          <p:cNvSpPr/>
          <p:nvPr/>
        </p:nvSpPr>
        <p:spPr>
          <a:xfrm>
            <a:off x="3008241" y="3891800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E56F2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يَسوع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02" name="Picture 2" descr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9215">
            <a:off x="4261625" y="4288871"/>
            <a:ext cx="4947584" cy="24909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" name="Rectangle 6">
            <a:hlinkClick r:id="rId5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0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2" animBg="1" advAuto="0"/>
      <p:bldP spid="201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Box 2"/>
          <p:cNvSpPr txBox="1"/>
          <p:nvPr/>
        </p:nvSpPr>
        <p:spPr>
          <a:xfrm>
            <a:off x="1683028" y="1030407"/>
            <a:ext cx="5606996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ea typeface="+mj-ea"/>
                <a:cs typeface="Traditional Arabic" panose="02020603050405020304" pitchFamily="18" charset="-78"/>
                <a:sym typeface="Calibri"/>
              </a:rPr>
              <a:t>كَم يَومٍ صام يَسوع </a:t>
            </a:r>
            <a:r>
              <a:rPr lang="ar-LB" sz="4300" dirty="0" smtClean="0">
                <a:latin typeface="Traditional Arabic" panose="02020603050405020304" pitchFamily="18" charset="-78"/>
                <a:ea typeface="+mj-ea"/>
                <a:cs typeface="Traditional Arabic" panose="02020603050405020304" pitchFamily="18" charset="-78"/>
                <a:sym typeface="Calibri"/>
              </a:rPr>
              <a:t>في ا</a:t>
            </a:r>
            <a:r>
              <a:rPr lang="ar-LB" sz="4300" dirty="0" smtClean="0">
                <a:latin typeface="Traditional Arabic" panose="02020603050405020304" pitchFamily="18" charset="-78"/>
                <a:ea typeface="+mj-ea"/>
                <a:cs typeface="Traditional Arabic" panose="02020603050405020304" pitchFamily="18" charset="-78"/>
                <a:sym typeface="Calibri"/>
              </a:rPr>
              <a:t>لبَرّيّة</a:t>
            </a:r>
            <a:r>
              <a:rPr lang="ar-LB" sz="4300" dirty="0" smtClean="0">
                <a:latin typeface="Traditional Arabic" panose="02020603050405020304" pitchFamily="18" charset="-78"/>
                <a:ea typeface="+mj-ea"/>
                <a:cs typeface="Traditional Arabic" panose="02020603050405020304" pitchFamily="18" charset="-78"/>
                <a:sym typeface="Calibri"/>
              </a:rPr>
              <a:t>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 smtClean="0">
              <a:latin typeface="Traditional Arabic" panose="02020603050405020304" pitchFamily="18" charset="-78"/>
              <a:ea typeface="+mj-ea"/>
              <a:cs typeface="Traditional Arabic" panose="02020603050405020304" pitchFamily="18" charset="-78"/>
              <a:sym typeface="Calibri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ea typeface="+mj-ea"/>
                <a:cs typeface="Traditional Arabic" panose="02020603050405020304" pitchFamily="18" charset="-78"/>
                <a:sym typeface="Calibri"/>
              </a:rPr>
              <a:t>50                  40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10" name="Hexagon 4"/>
          <p:cNvGrpSpPr/>
          <p:nvPr/>
        </p:nvGrpSpPr>
        <p:grpSpPr>
          <a:xfrm>
            <a:off x="3687416" y="3838836"/>
            <a:ext cx="1689652" cy="1235550"/>
            <a:chOff x="0" y="0"/>
            <a:chExt cx="1689650" cy="1235548"/>
          </a:xfrm>
        </p:grpSpPr>
        <p:sp>
          <p:nvSpPr>
            <p:cNvPr id="20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0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11" name="Rectangle 5"/>
          <p:cNvSpPr/>
          <p:nvPr/>
        </p:nvSpPr>
        <p:spPr>
          <a:xfrm>
            <a:off x="3008241" y="3955985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E56F2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40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12" name="Picture 2" descr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39215">
            <a:off x="4261625" y="4288871"/>
            <a:ext cx="4947584" cy="24909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" name="Rectangle 6">
            <a:hlinkClick r:id="rId4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1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2" animBg="1" advAuto="0"/>
      <p:bldP spid="211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Box 2"/>
          <p:cNvSpPr txBox="1"/>
          <p:nvPr/>
        </p:nvSpPr>
        <p:spPr>
          <a:xfrm>
            <a:off x="1768502" y="949480"/>
            <a:ext cx="5606996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sz="42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20" name="Hexagon 4"/>
          <p:cNvGrpSpPr/>
          <p:nvPr/>
        </p:nvGrpSpPr>
        <p:grpSpPr>
          <a:xfrm>
            <a:off x="3727174" y="3468006"/>
            <a:ext cx="1689652" cy="1235550"/>
            <a:chOff x="0" y="0"/>
            <a:chExt cx="1689650" cy="1235548"/>
          </a:xfrm>
        </p:grpSpPr>
        <p:sp>
          <p:nvSpPr>
            <p:cNvPr id="21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1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21" name="Rectangle 5"/>
          <p:cNvSpPr/>
          <p:nvPr/>
        </p:nvSpPr>
        <p:spPr>
          <a:xfrm>
            <a:off x="3047999" y="3666774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E56F2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يُصَلّي </a:t>
            </a: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ويِتَأَمَّل 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22" name="Picture 16" descr="Picture 16">
            <a:hlinkClick r:id="rId2"/>
          </p:cNvPr>
          <p:cNvPicPr>
            <a:picLocks noChangeAspect="1"/>
          </p:cNvPicPr>
          <p:nvPr/>
        </p:nvPicPr>
        <p:blipFill>
          <a:blip r:embed="rId3"/>
          <a:srcRect l="25682" t="1977" r="22548" b="20759"/>
          <a:stretch>
            <a:fillRect/>
          </a:stretch>
        </p:blipFill>
        <p:spPr>
          <a:xfrm>
            <a:off x="3180521" y="4473697"/>
            <a:ext cx="2782958" cy="25951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" name="Rectangle 8">
            <a:hlinkClick r:id="rId4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2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1630959" y="949480"/>
            <a:ext cx="5606996" cy="2723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الّذي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كان يَسوع يَقومُ به في خلالِ صيامِه؟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يُصَلّي ويِتَأَمَّل               ينامُ فقط</a:t>
            </a:r>
            <a:endParaRPr lang="ar-LB" sz="42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2" animBg="1" advAuto="0"/>
      <p:bldP spid="221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Box 2"/>
          <p:cNvSpPr txBox="1"/>
          <p:nvPr/>
        </p:nvSpPr>
        <p:spPr>
          <a:xfrm>
            <a:off x="962231" y="919975"/>
            <a:ext cx="7204775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 أتى ليُجَرِّب يَسوع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عندَما كانَ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صائمًا؟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الملَاك جِبرائيل               المجَرّب (إبليس)</a:t>
            </a:r>
            <a:endParaRPr lang="ar-LB"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pSp>
        <p:nvGrpSpPr>
          <p:cNvPr id="230" name="Hexagon 4"/>
          <p:cNvGrpSpPr/>
          <p:nvPr/>
        </p:nvGrpSpPr>
        <p:grpSpPr>
          <a:xfrm>
            <a:off x="4317812" y="3332584"/>
            <a:ext cx="1689652" cy="1235550"/>
            <a:chOff x="0" y="0"/>
            <a:chExt cx="1689650" cy="1235548"/>
          </a:xfrm>
        </p:grpSpPr>
        <p:sp>
          <p:nvSpPr>
            <p:cNvPr id="22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2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31" name="Rectangle 5"/>
          <p:cNvSpPr/>
          <p:nvPr/>
        </p:nvSpPr>
        <p:spPr>
          <a:xfrm>
            <a:off x="3638637" y="3381639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E56F2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المجرّب </a:t>
            </a: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إ</a:t>
            </a:r>
            <a:r>
              <a:rPr lang="ar-LB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بليس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32" name="Picture 16" descr="Picture 16">
            <a:hlinkClick r:id="rId2"/>
          </p:cNvPr>
          <p:cNvPicPr>
            <a:picLocks noChangeAspect="1"/>
          </p:cNvPicPr>
          <p:nvPr/>
        </p:nvPicPr>
        <p:blipFill>
          <a:blip r:embed="rId3"/>
          <a:srcRect l="25682" t="1977" r="22548" b="20759"/>
          <a:stretch>
            <a:fillRect/>
          </a:stretch>
        </p:blipFill>
        <p:spPr>
          <a:xfrm>
            <a:off x="3180521" y="4473697"/>
            <a:ext cx="2782958" cy="25951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" name="Rectangle 7">
            <a:hlinkClick r:id="rId4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3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2" animBg="1" advAuto="0"/>
      <p:bldP spid="231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Box 2"/>
          <p:cNvSpPr txBox="1"/>
          <p:nvPr/>
        </p:nvSpPr>
        <p:spPr>
          <a:xfrm>
            <a:off x="1258546" y="1140120"/>
            <a:ext cx="7077172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دفَعَ إبليس يَسوع إلى أن :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يُغضِبَ الله              يتناوَلَ الحلويات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40" name="Hexagon 4"/>
          <p:cNvGrpSpPr/>
          <p:nvPr/>
        </p:nvGrpSpPr>
        <p:grpSpPr>
          <a:xfrm>
            <a:off x="3651672" y="3464500"/>
            <a:ext cx="1689652" cy="1235550"/>
            <a:chOff x="0" y="0"/>
            <a:chExt cx="1689650" cy="1235548"/>
          </a:xfrm>
        </p:grpSpPr>
        <p:sp>
          <p:nvSpPr>
            <p:cNvPr id="23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3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41" name="Rectangle 5"/>
          <p:cNvSpPr/>
          <p:nvPr/>
        </p:nvSpPr>
        <p:spPr>
          <a:xfrm>
            <a:off x="3008242" y="3638788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E84F8A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33CC"/>
                </a:solidFill>
                <a:latin typeface="+mn-lt"/>
                <a:ea typeface="+mn-ea"/>
                <a:cs typeface="+mn-cs"/>
                <a:sym typeface="Helvetica"/>
              </a:rPr>
              <a:t>يغضب الله</a:t>
            </a:r>
            <a:endParaRPr dirty="0">
              <a:solidFill>
                <a:srgbClr val="FF33CC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42" name="Picture 12" descr="Picture 12">
            <a:hlinkClick r:id="rId3"/>
          </p:cNvPr>
          <p:cNvPicPr>
            <a:picLocks noChangeAspect="1"/>
          </p:cNvPicPr>
          <p:nvPr/>
        </p:nvPicPr>
        <p:blipFill>
          <a:blip r:embed="rId4"/>
          <a:srcRect t="15809" b="21104"/>
          <a:stretch>
            <a:fillRect/>
          </a:stretch>
        </p:blipFill>
        <p:spPr>
          <a:xfrm rot="20702120">
            <a:off x="3142437" y="4904506"/>
            <a:ext cx="5579418" cy="17721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" name="Rectangle 8">
            <a:hlinkClick r:id="rId5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4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2" animBg="1" advAuto="0"/>
      <p:bldP spid="241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Box 2"/>
          <p:cNvSpPr txBox="1"/>
          <p:nvPr/>
        </p:nvSpPr>
        <p:spPr>
          <a:xfrm>
            <a:off x="1683028" y="672318"/>
            <a:ext cx="5606996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كيف رَدّ يَسوع عَلى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بليس؟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لم يستَطع أن يردَّ         رَدّ بِكَلامِ الله 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50" name="Hexagon 4"/>
          <p:cNvGrpSpPr/>
          <p:nvPr/>
        </p:nvGrpSpPr>
        <p:grpSpPr>
          <a:xfrm>
            <a:off x="3687416" y="3335565"/>
            <a:ext cx="1689652" cy="1235550"/>
            <a:chOff x="0" y="0"/>
            <a:chExt cx="1689650" cy="1235548"/>
          </a:xfrm>
        </p:grpSpPr>
        <p:sp>
          <p:nvSpPr>
            <p:cNvPr id="24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4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51" name="Rectangle 5"/>
          <p:cNvSpPr/>
          <p:nvPr/>
        </p:nvSpPr>
        <p:spPr>
          <a:xfrm>
            <a:off x="3008242" y="3665710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E84F8A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33CC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بِكَلام الله</a:t>
            </a:r>
            <a:endParaRPr dirty="0">
              <a:solidFill>
                <a:srgbClr val="FF33CC"/>
              </a:solidFill>
              <a:sym typeface="Helvetica"/>
            </a:endParaRPr>
          </a:p>
        </p:txBody>
      </p:sp>
      <p:pic>
        <p:nvPicPr>
          <p:cNvPr id="252" name="Picture 12" descr="Picture 12">
            <a:hlinkClick r:id="rId3"/>
          </p:cNvPr>
          <p:cNvPicPr>
            <a:picLocks noChangeAspect="1"/>
          </p:cNvPicPr>
          <p:nvPr/>
        </p:nvPicPr>
        <p:blipFill>
          <a:blip r:embed="rId4"/>
          <a:srcRect t="15809" b="21104"/>
          <a:stretch>
            <a:fillRect/>
          </a:stretch>
        </p:blipFill>
        <p:spPr>
          <a:xfrm rot="20702120">
            <a:off x="3142437" y="4904506"/>
            <a:ext cx="5579418" cy="17721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" name="Rectangle 6">
            <a:hlinkClick r:id="rId5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5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2" animBg="1" advAuto="0"/>
      <p:bldP spid="251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Box 2"/>
          <p:cNvSpPr txBox="1"/>
          <p:nvPr/>
        </p:nvSpPr>
        <p:spPr>
          <a:xfrm>
            <a:off x="354115" y="361930"/>
            <a:ext cx="8564802" cy="2600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ما هي العادات اليَومِيّة الّتي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 </a:t>
            </a: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تُ</a:t>
            </a: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ساعِدُنا على عيشِ الصّوم؟ 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0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نلعَبُ أَلعابًا إلِكترونِيّة         نطيعُ، </a:t>
            </a: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نُساعدُ</a:t>
            </a: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، نُشارِك ألعابَنا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60" name="Hexagon 4"/>
          <p:cNvGrpSpPr/>
          <p:nvPr/>
        </p:nvGrpSpPr>
        <p:grpSpPr>
          <a:xfrm>
            <a:off x="3687416" y="3195171"/>
            <a:ext cx="1689652" cy="1235550"/>
            <a:chOff x="0" y="0"/>
            <a:chExt cx="1689650" cy="1235548"/>
          </a:xfrm>
        </p:grpSpPr>
        <p:sp>
          <p:nvSpPr>
            <p:cNvPr id="25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5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61" name="Rectangle 5"/>
          <p:cNvSpPr/>
          <p:nvPr/>
        </p:nvSpPr>
        <p:spPr>
          <a:xfrm>
            <a:off x="3008241" y="3028116"/>
            <a:ext cx="3048001" cy="1569660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4DB14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8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نطيعُ، نساعدُ، نُشارِك ألعابَنا</a:t>
            </a:r>
            <a:endParaRPr lang="ar-LB" sz="48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62" name="Picture 8" descr="Picture 8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025" y="4728724"/>
            <a:ext cx="5336644" cy="2686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" name="Rectangle 8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26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2" animBg="1" advAuto="0"/>
      <p:bldP spid="261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Box 2"/>
          <p:cNvSpPr txBox="1"/>
          <p:nvPr/>
        </p:nvSpPr>
        <p:spPr>
          <a:xfrm>
            <a:off x="1683025" y="990914"/>
            <a:ext cx="5606996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في أيّ  يَومٍ مِن الأُسبوع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ينبَغي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ألّا نتناوَلَ اللّحوم أبدًا؟</a:t>
            </a: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</a:t>
            </a: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الإثنين                الجُمعة 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70" name="Hexagon 4"/>
          <p:cNvGrpSpPr/>
          <p:nvPr/>
        </p:nvGrpSpPr>
        <p:grpSpPr>
          <a:xfrm>
            <a:off x="3687416" y="3488074"/>
            <a:ext cx="1689652" cy="1235550"/>
            <a:chOff x="0" y="0"/>
            <a:chExt cx="1689650" cy="1235548"/>
          </a:xfrm>
        </p:grpSpPr>
        <p:sp>
          <p:nvSpPr>
            <p:cNvPr id="26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6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71" name="Rectangle 5"/>
          <p:cNvSpPr/>
          <p:nvPr/>
        </p:nvSpPr>
        <p:spPr>
          <a:xfrm>
            <a:off x="3008241" y="3601171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4DB14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  <a:sym typeface="Helvetica"/>
              </a:rPr>
              <a:t>الجُمعة</a:t>
            </a:r>
            <a:endParaRPr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72" name="Picture 8" descr="Picture 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025" y="4728724"/>
            <a:ext cx="5336644" cy="2686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" name="Rectangle 7">
            <a:hlinkClick r:id="rId5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27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2" animBg="1" advAuto="0"/>
      <p:bldP spid="271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Box 2"/>
          <p:cNvSpPr txBox="1"/>
          <p:nvPr/>
        </p:nvSpPr>
        <p:spPr>
          <a:xfrm>
            <a:off x="1683025" y="812162"/>
            <a:ext cx="5606996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كَم مَرّة جَرَّب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بليس يَسوع؟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3                               10   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80" name="Hexagon 4"/>
          <p:cNvGrpSpPr/>
          <p:nvPr/>
        </p:nvGrpSpPr>
        <p:grpSpPr>
          <a:xfrm>
            <a:off x="3687417" y="3332585"/>
            <a:ext cx="1689652" cy="1235550"/>
            <a:chOff x="0" y="0"/>
            <a:chExt cx="1689650" cy="1235548"/>
          </a:xfrm>
        </p:grpSpPr>
        <p:sp>
          <p:nvSpPr>
            <p:cNvPr id="27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7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err="1"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  <a:endParaRPr dirty="0"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281" name="Rectangle 5"/>
          <p:cNvSpPr/>
          <p:nvPr/>
        </p:nvSpPr>
        <p:spPr>
          <a:xfrm>
            <a:off x="3008242" y="3577908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4DB14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3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82" name="Picture 8" descr="Picture 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025" y="4728724"/>
            <a:ext cx="5336644" cy="2686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" name="Rectangle 7">
            <a:hlinkClick r:id="rId5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28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2" animBg="1" advAuto="0"/>
      <p:bldP spid="281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Rectangle 3">
            <a:hlinkClick r:id="rId3" action="ppaction://hlinksldjump"/>
          </p:cNvPr>
          <p:cNvGrpSpPr/>
          <p:nvPr/>
        </p:nvGrpSpPr>
        <p:grpSpPr>
          <a:xfrm>
            <a:off x="3653424" y="5501981"/>
            <a:ext cx="2431052" cy="777654"/>
            <a:chOff x="0" y="0"/>
            <a:chExt cx="2431050" cy="777653"/>
          </a:xfrm>
        </p:grpSpPr>
        <p:sp>
          <p:nvSpPr>
            <p:cNvPr id="96" name="Rectangle"/>
            <p:cNvSpPr/>
            <p:nvPr/>
          </p:nvSpPr>
          <p:spPr>
            <a:xfrm>
              <a:off x="0" y="30250"/>
              <a:ext cx="2431051" cy="7171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400" b="1">
                  <a:solidFill>
                    <a:srgbClr val="242C43"/>
                  </a:solidFill>
                </a:defRPr>
              </a:pPr>
              <a:endParaRPr/>
            </a:p>
          </p:txBody>
        </p:sp>
        <p:sp>
          <p:nvSpPr>
            <p:cNvPr id="97" name="ابدأ"/>
            <p:cNvSpPr txBox="1"/>
            <p:nvPr/>
          </p:nvSpPr>
          <p:spPr>
            <a:xfrm>
              <a:off x="45719" y="0"/>
              <a:ext cx="2339612" cy="777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4400" b="1">
                  <a:solidFill>
                    <a:srgbClr val="242C43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err="1" smtClean="0">
                  <a:latin typeface="+mn-lt"/>
                  <a:ea typeface="+mn-ea"/>
                  <a:cs typeface="+mn-cs"/>
                  <a:sym typeface="Helvetica"/>
                </a:rPr>
                <a:t>ابد</a:t>
              </a:r>
              <a:r>
                <a:rPr lang="ar-LB" dirty="0" smtClean="0">
                  <a:latin typeface="+mn-lt"/>
                  <a:ea typeface="+mn-ea"/>
                  <a:cs typeface="+mn-cs"/>
                  <a:sym typeface="Helvetica"/>
                </a:rPr>
                <a:t>َ</a:t>
              </a:r>
              <a:r>
                <a:rPr dirty="0" smtClean="0">
                  <a:latin typeface="+mn-lt"/>
                  <a:ea typeface="+mn-ea"/>
                  <a:cs typeface="+mn-cs"/>
                  <a:sym typeface="Helvetica"/>
                </a:rPr>
                <a:t>أ</a:t>
              </a:r>
              <a:endParaRPr dirty="0"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63044" y="563046"/>
            <a:ext cx="6003847" cy="5073727"/>
          </a:xfrm>
          <a:prstGeom prst="round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rtl="1"/>
            <a:r>
              <a:rPr lang="ar-LB" sz="4000" dirty="0" smtClean="0">
                <a:solidFill>
                  <a:schemeClr val="bg1"/>
                </a:solidFill>
              </a:rPr>
              <a:t>* </a:t>
            </a:r>
            <a:r>
              <a:rPr lang="ar-LB" sz="3600" dirty="0">
                <a:solidFill>
                  <a:schemeClr val="bg1"/>
                </a:solidFill>
              </a:rPr>
              <a:t>بِالدَّوْرِ، </a:t>
            </a:r>
            <a:r>
              <a:rPr lang="ar-LB" sz="3600" dirty="0" smtClean="0">
                <a:solidFill>
                  <a:schemeClr val="bg1"/>
                </a:solidFill>
              </a:rPr>
              <a:t>سيَخْتَارُ </a:t>
            </a:r>
            <a:r>
              <a:rPr lang="ar-LB" sz="3600" dirty="0">
                <a:solidFill>
                  <a:schemeClr val="bg1"/>
                </a:solidFill>
              </a:rPr>
              <a:t>كُلُّ وَاحِدٍ مِنْكُمْ بُونْبُونَةً مِنَ </a:t>
            </a:r>
            <a:r>
              <a:rPr lang="ar-LB" sz="3600" dirty="0" smtClean="0">
                <a:solidFill>
                  <a:schemeClr val="bg1"/>
                </a:solidFill>
              </a:rPr>
              <a:t>السِّلايْد </a:t>
            </a:r>
            <a:r>
              <a:rPr lang="ar-LB" sz="3600" dirty="0">
                <a:solidFill>
                  <a:schemeClr val="bg1"/>
                </a:solidFill>
              </a:rPr>
              <a:t>التَّالِي.</a:t>
            </a:r>
          </a:p>
          <a:p>
            <a:pPr algn="ctr" rtl="1"/>
            <a:r>
              <a:rPr lang="ar-LB" sz="3600" dirty="0">
                <a:solidFill>
                  <a:schemeClr val="bg1"/>
                </a:solidFill>
              </a:rPr>
              <a:t>عِنْدَ الضَّغْطِ عَلَيْهَا، سَيَظْهَرُ لَهُ سُؤَالٌ.</a:t>
            </a:r>
          </a:p>
          <a:p>
            <a:pPr algn="ctr" rtl="1"/>
            <a:r>
              <a:rPr lang="ar-LB" sz="3600" dirty="0">
                <a:solidFill>
                  <a:schemeClr val="bg1"/>
                </a:solidFill>
              </a:rPr>
              <a:t>إِذَا أَجَابَ إِجَابَةً صَحِيحَةً، يَأْخُذُ بُونْبُونَةً.</a:t>
            </a:r>
          </a:p>
          <a:p>
            <a:pPr algn="ctr" rtl="1"/>
            <a:r>
              <a:rPr lang="ar-LB" sz="3600" dirty="0">
                <a:solidFill>
                  <a:schemeClr val="bg1"/>
                </a:solidFill>
              </a:rPr>
              <a:t>وَلِأَنَّنَا فِي زَمَنِ الصَّوْمِ، سَنَقُومُ بِجَمْعِ البُونْبُونَاتِ، وَفِي نِهَايَةِ اللُّعْبَةِ نُقَدِّمُهَا لِشَخْصٍ </a:t>
            </a:r>
            <a:r>
              <a:rPr lang="ar-LB" sz="3600" dirty="0" smtClean="0">
                <a:solidFill>
                  <a:schemeClr val="bg1"/>
                </a:solidFill>
              </a:rPr>
              <a:t>نختاره!</a:t>
            </a:r>
            <a:endParaRPr lang="ar-LB" sz="36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12149" y="6457071"/>
            <a:ext cx="1631852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7078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Box 2"/>
          <p:cNvSpPr txBox="1"/>
          <p:nvPr/>
        </p:nvSpPr>
        <p:spPr>
          <a:xfrm>
            <a:off x="263934" y="966419"/>
            <a:ext cx="8071784" cy="1969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كيفَ نصومُ عن 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طعّامٍ 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نحبّه؟</a:t>
            </a:r>
            <a:endParaRPr lang="ar-LB" sz="42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2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38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نتناوَلُ منه بِكثرة            نخَفِّفُ مِنه  قَدرَ المستطاع</a:t>
            </a:r>
            <a:endParaRPr sz="38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290" name="Hexagon 4"/>
          <p:cNvGrpSpPr/>
          <p:nvPr/>
        </p:nvGrpSpPr>
        <p:grpSpPr>
          <a:xfrm>
            <a:off x="3745436" y="4028424"/>
            <a:ext cx="1689652" cy="1235550"/>
            <a:chOff x="0" y="0"/>
            <a:chExt cx="1689650" cy="1235548"/>
          </a:xfrm>
        </p:grpSpPr>
        <p:sp>
          <p:nvSpPr>
            <p:cNvPr id="28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8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291" name="Rectangle 5"/>
          <p:cNvSpPr/>
          <p:nvPr/>
        </p:nvSpPr>
        <p:spPr>
          <a:xfrm>
            <a:off x="3066262" y="4047064"/>
            <a:ext cx="3048001" cy="1323439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F37D3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نخَفِّفُ مِنه  قَدرَ المستطاع</a:t>
            </a:r>
            <a:endParaRPr lang="ar-LB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92" name="Picture 4" descr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180" y="3761447"/>
            <a:ext cx="5512994" cy="34446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" name="Rectangle 8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29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2" animBg="1" advAuto="0"/>
      <p:bldP spid="291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2"/>
          <p:cNvSpPr txBox="1"/>
          <p:nvPr/>
        </p:nvSpPr>
        <p:spPr>
          <a:xfrm>
            <a:off x="290076" y="1426627"/>
            <a:ext cx="8765754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عندما صام يَسوع 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في 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البَرّية، ما الّذي أرادَ أن يعَلِّمَنا إيّاه؟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-  أن لا نسمَع كِلمِة الله              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-  أن نصبَِر ونَعيشَ كلامَ الله</a:t>
            </a:r>
            <a:endParaRPr sz="42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300" name="Hexagon 4"/>
          <p:cNvGrpSpPr/>
          <p:nvPr/>
        </p:nvGrpSpPr>
        <p:grpSpPr>
          <a:xfrm>
            <a:off x="3954703" y="3950360"/>
            <a:ext cx="1689652" cy="1235550"/>
            <a:chOff x="0" y="0"/>
            <a:chExt cx="1689650" cy="1235548"/>
          </a:xfrm>
        </p:grpSpPr>
        <p:sp>
          <p:nvSpPr>
            <p:cNvPr id="29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29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01" name="Rectangle 5"/>
          <p:cNvSpPr/>
          <p:nvPr/>
        </p:nvSpPr>
        <p:spPr>
          <a:xfrm>
            <a:off x="3148953" y="3811668"/>
            <a:ext cx="3048001" cy="1323439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F37D3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أن نصبَِر ونَعيشَ كلامَ الله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02" name="Picture 4" descr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0040" y="3631096"/>
            <a:ext cx="5512994" cy="34446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5" name="Rectangle 6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0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2" animBg="1" advAuto="0"/>
      <p:bldP spid="301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Box 2"/>
          <p:cNvSpPr txBox="1"/>
          <p:nvPr/>
        </p:nvSpPr>
        <p:spPr>
          <a:xfrm>
            <a:off x="1728744" y="901149"/>
            <a:ext cx="5606996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كيفَ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يمكنُنا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، على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مثال يَسوع، أن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نُقاوِمَ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الأمورَ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السّيئة؟</a:t>
            </a: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بِاللّعب                      بالصّلاة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310" name="Hexagon 4"/>
          <p:cNvGrpSpPr/>
          <p:nvPr/>
        </p:nvGrpSpPr>
        <p:grpSpPr>
          <a:xfrm>
            <a:off x="3828128" y="3721207"/>
            <a:ext cx="1689652" cy="1235550"/>
            <a:chOff x="0" y="0"/>
            <a:chExt cx="1689650" cy="1235548"/>
          </a:xfrm>
        </p:grpSpPr>
        <p:sp>
          <p:nvSpPr>
            <p:cNvPr id="30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30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11" name="Rectangle 5"/>
          <p:cNvSpPr/>
          <p:nvPr/>
        </p:nvSpPr>
        <p:spPr>
          <a:xfrm>
            <a:off x="3148953" y="3875839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F37D3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بالصّلاة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12" name="Picture 4" descr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0752" y="3721206"/>
            <a:ext cx="5512994" cy="34446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5" name="Rectangle 6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1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2" animBg="1" advAuto="0"/>
      <p:bldP spid="311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Box 2"/>
          <p:cNvSpPr txBox="1"/>
          <p:nvPr/>
        </p:nvSpPr>
        <p:spPr>
          <a:xfrm>
            <a:off x="1761405" y="800820"/>
            <a:ext cx="5606996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بمَ نشعرُ عندما نُساعِد غَيرنا؟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بالحِزن              بالفَرَح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320" name="Hexagon 4"/>
          <p:cNvGrpSpPr/>
          <p:nvPr/>
        </p:nvGrpSpPr>
        <p:grpSpPr>
          <a:xfrm>
            <a:off x="3720078" y="3466026"/>
            <a:ext cx="1689652" cy="1235550"/>
            <a:chOff x="0" y="0"/>
            <a:chExt cx="1689650" cy="1235548"/>
          </a:xfrm>
        </p:grpSpPr>
        <p:sp>
          <p:nvSpPr>
            <p:cNvPr id="31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31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21" name="Rectangle 5"/>
          <p:cNvSpPr/>
          <p:nvPr/>
        </p:nvSpPr>
        <p:spPr>
          <a:xfrm>
            <a:off x="3040903" y="3685912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  <a:sym typeface="Helvetica"/>
              </a:rPr>
              <a:t>بالفَرح</a:t>
            </a:r>
            <a:endParaRPr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22" name="Picture 14" descr="Picture 14">
            <a:hlinkClick r:id="rId3"/>
          </p:cNvPr>
          <p:cNvPicPr>
            <a:picLocks noChangeAspect="1"/>
          </p:cNvPicPr>
          <p:nvPr/>
        </p:nvPicPr>
        <p:blipFill>
          <a:blip r:embed="rId4"/>
          <a:srcRect l="7353" b="13965"/>
          <a:stretch>
            <a:fillRect/>
          </a:stretch>
        </p:blipFill>
        <p:spPr>
          <a:xfrm>
            <a:off x="2504145" y="4701576"/>
            <a:ext cx="4612273" cy="21564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5" name="Rectangle 8">
            <a:hlinkClick r:id="rId5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2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2" animBg="1" advAuto="0"/>
      <p:bldP spid="321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Box 2"/>
          <p:cNvSpPr txBox="1"/>
          <p:nvPr/>
        </p:nvSpPr>
        <p:spPr>
          <a:xfrm>
            <a:off x="751889" y="838297"/>
            <a:ext cx="8167027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</a:t>
            </a: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ذا كانَ لديّ الكثير من الألعاب، ورفيقي لا </a:t>
            </a: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يملِكُ </a:t>
            </a: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لعبةً </a:t>
            </a: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واحدَة</a:t>
            </a: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، </a:t>
            </a: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الّذي عليَّ أن أقومَ بهِ في ا</a:t>
            </a: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لصَّوم؟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  </a:t>
            </a: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أشتري المزيد من الأَلعاب              أَعطيه مِن ألعابي  </a:t>
            </a:r>
            <a:endParaRPr sz="40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330" name="Hexagon 4"/>
          <p:cNvGrpSpPr/>
          <p:nvPr/>
        </p:nvGrpSpPr>
        <p:grpSpPr>
          <a:xfrm>
            <a:off x="3687415" y="3466026"/>
            <a:ext cx="1689652" cy="1235550"/>
            <a:chOff x="0" y="0"/>
            <a:chExt cx="1689650" cy="1235548"/>
          </a:xfrm>
        </p:grpSpPr>
        <p:sp>
          <p:nvSpPr>
            <p:cNvPr id="32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32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31" name="Rectangle 5"/>
          <p:cNvSpPr/>
          <p:nvPr/>
        </p:nvSpPr>
        <p:spPr>
          <a:xfrm>
            <a:off x="2769088" y="3701731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33CC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أعطيه من أَلعابي</a:t>
            </a:r>
            <a:endParaRPr lang="ar-LB" dirty="0">
              <a:solidFill>
                <a:srgbClr val="FF33CC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32" name="Picture 14" descr="Picture 14">
            <a:hlinkClick r:id="rId2"/>
          </p:cNvPr>
          <p:cNvPicPr>
            <a:picLocks noChangeAspect="1"/>
          </p:cNvPicPr>
          <p:nvPr/>
        </p:nvPicPr>
        <p:blipFill>
          <a:blip r:embed="rId3"/>
          <a:srcRect l="7353" b="13965"/>
          <a:stretch>
            <a:fillRect/>
          </a:stretch>
        </p:blipFill>
        <p:spPr>
          <a:xfrm>
            <a:off x="2504145" y="4701576"/>
            <a:ext cx="4612273" cy="21564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5" name="Rectangle 7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3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2" animBg="1" advAuto="0"/>
      <p:bldP spid="331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Box 2"/>
          <p:cNvSpPr txBox="1"/>
          <p:nvPr/>
        </p:nvSpPr>
        <p:spPr>
          <a:xfrm>
            <a:off x="1667472" y="469226"/>
            <a:ext cx="5606996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مت</a:t>
            </a:r>
            <a:r>
              <a:rPr lang="ar-LB" sz="4200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ى كان يَسوع يصَلّي؟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200" dirty="0" smtClean="0">
              <a:solidFill>
                <a:srgbClr val="FF00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solidFill>
                  <a:srgbClr val="FFC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لم يكُن يُصلّي        </a:t>
            </a:r>
            <a:r>
              <a:rPr lang="ar-LB" sz="4200" dirty="0">
                <a:solidFill>
                  <a:srgbClr val="FFC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LB" sz="4200" dirty="0" smtClean="0">
                <a:solidFill>
                  <a:srgbClr val="FFC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في كل ّالأوقات</a:t>
            </a:r>
            <a:endParaRPr sz="4200" dirty="0">
              <a:solidFill>
                <a:srgbClr val="FFC0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340" name="Hexagon 4"/>
          <p:cNvGrpSpPr/>
          <p:nvPr/>
        </p:nvGrpSpPr>
        <p:grpSpPr>
          <a:xfrm>
            <a:off x="3687417" y="2978642"/>
            <a:ext cx="1689652" cy="1235550"/>
            <a:chOff x="0" y="0"/>
            <a:chExt cx="1689650" cy="1235548"/>
          </a:xfrm>
        </p:grpSpPr>
        <p:sp>
          <p:nvSpPr>
            <p:cNvPr id="33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33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41" name="Rectangle 5"/>
          <p:cNvSpPr/>
          <p:nvPr/>
        </p:nvSpPr>
        <p:spPr>
          <a:xfrm>
            <a:off x="3233324" y="3120163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96C7E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00B0F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في كلّ الأوقات</a:t>
            </a:r>
            <a:endParaRPr dirty="0">
              <a:solidFill>
                <a:srgbClr val="00B0F0"/>
              </a:solidFill>
              <a:sym typeface="Helvetica"/>
            </a:endParaRPr>
          </a:p>
        </p:txBody>
      </p:sp>
      <p:pic>
        <p:nvPicPr>
          <p:cNvPr id="342" name="Picture 20" descr="Picture 2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649" y="4255006"/>
            <a:ext cx="6121352" cy="30819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5" name="Rectangle 8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4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2" animBg="1" advAuto="0"/>
      <p:bldP spid="341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Box 2"/>
          <p:cNvSpPr txBox="1"/>
          <p:nvPr/>
        </p:nvSpPr>
        <p:spPr>
          <a:xfrm>
            <a:off x="987940" y="685877"/>
            <a:ext cx="7168118" cy="2739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ما الّذي كان يفعلُه يَسوع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عندَما 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يَبتعدُ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 عن الكِلّ ويُصبِح وحيداً</a:t>
            </a: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يأكُلُ كثيراً            يتَكلَّم مع أبيه السّماوي</a:t>
            </a:r>
            <a:endParaRPr sz="43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350" name="Hexagon 4"/>
          <p:cNvGrpSpPr/>
          <p:nvPr/>
        </p:nvGrpSpPr>
        <p:grpSpPr>
          <a:xfrm>
            <a:off x="3727173" y="3524012"/>
            <a:ext cx="1689652" cy="1235550"/>
            <a:chOff x="0" y="0"/>
            <a:chExt cx="1689650" cy="1235548"/>
          </a:xfrm>
        </p:grpSpPr>
        <p:sp>
          <p:nvSpPr>
            <p:cNvPr id="34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34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51" name="Rectangle 5"/>
          <p:cNvSpPr/>
          <p:nvPr/>
        </p:nvSpPr>
        <p:spPr>
          <a:xfrm>
            <a:off x="3047999" y="3511660"/>
            <a:ext cx="3048001" cy="1323439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96C7E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يتَكلَّم مع أبيه السّماوي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52" name="Picture 20" descr="Picture 2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24" y="4324008"/>
            <a:ext cx="6121352" cy="30819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" name="Rectangle 6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5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2" animBg="1" advAuto="0"/>
      <p:bldP spid="351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Box 2"/>
          <p:cNvSpPr txBox="1"/>
          <p:nvPr/>
        </p:nvSpPr>
        <p:spPr>
          <a:xfrm>
            <a:off x="1410041" y="1287944"/>
            <a:ext cx="6145532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قال يَسوع عَن الصَّلاة الجَماعيِّة أنّها: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3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ليست </a:t>
            </a:r>
            <a:r>
              <a:rPr lang="ar-LB" sz="4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مَقبُولة              قويّة جدًّا</a:t>
            </a:r>
            <a:endParaRPr lang="ar-LB" sz="4300" dirty="0" smtClean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360" name="Hexagon 4"/>
          <p:cNvGrpSpPr/>
          <p:nvPr/>
        </p:nvGrpSpPr>
        <p:grpSpPr>
          <a:xfrm>
            <a:off x="4013303" y="3948184"/>
            <a:ext cx="1689652" cy="1235550"/>
            <a:chOff x="0" y="0"/>
            <a:chExt cx="1689650" cy="1235548"/>
          </a:xfrm>
        </p:grpSpPr>
        <p:sp>
          <p:nvSpPr>
            <p:cNvPr id="35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35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61" name="Rectangle 5"/>
          <p:cNvSpPr/>
          <p:nvPr/>
        </p:nvSpPr>
        <p:spPr>
          <a:xfrm>
            <a:off x="3334128" y="4212016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78C27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قويّة جدًّا</a:t>
            </a:r>
            <a:endParaRPr lang="ar-LB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62" name="Picture 10" descr="Picture 10">
            <a:hlinkClick r:id="rId2"/>
          </p:cNvPr>
          <p:cNvPicPr>
            <a:picLocks noChangeAspect="1"/>
          </p:cNvPicPr>
          <p:nvPr/>
        </p:nvPicPr>
        <p:blipFill>
          <a:blip r:embed="rId3"/>
          <a:srcRect l="28412" r="26738"/>
          <a:stretch>
            <a:fillRect/>
          </a:stretch>
        </p:blipFill>
        <p:spPr>
          <a:xfrm rot="1318905">
            <a:off x="257808" y="3357045"/>
            <a:ext cx="3413921" cy="383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5" name="Rectangle 8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6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2" animBg="1" advAuto="0"/>
      <p:bldP spid="361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Box 2"/>
          <p:cNvSpPr txBox="1"/>
          <p:nvPr/>
        </p:nvSpPr>
        <p:spPr>
          <a:xfrm>
            <a:off x="1765250" y="896754"/>
            <a:ext cx="5533983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ما هي الصّلاة الّتي 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عَلّمْنا إيّ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اها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 يسوع وسنُصلّيها كلّ الصّوم صباحًا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ومساءً؟</a:t>
            </a:r>
            <a:endParaRPr lang="ar-LB" sz="4200" dirty="0" smtClean="0"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"الأَبانا"              "السَّلام عَليك" </a:t>
            </a:r>
            <a:endParaRPr sz="42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  <p:grpSp>
        <p:nvGrpSpPr>
          <p:cNvPr id="380" name="Hexagon 4"/>
          <p:cNvGrpSpPr/>
          <p:nvPr/>
        </p:nvGrpSpPr>
        <p:grpSpPr>
          <a:xfrm>
            <a:off x="3687416" y="3461009"/>
            <a:ext cx="1689652" cy="1235550"/>
            <a:chOff x="0" y="0"/>
            <a:chExt cx="1689650" cy="1235548"/>
          </a:xfrm>
        </p:grpSpPr>
        <p:sp>
          <p:nvSpPr>
            <p:cNvPr id="37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37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81" name="Rectangle 5"/>
          <p:cNvSpPr/>
          <p:nvPr/>
        </p:nvSpPr>
        <p:spPr>
          <a:xfrm>
            <a:off x="3008242" y="3781542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E6882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الأبانا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384" name="Rectangle 7">
            <a:hlinkClick r:id="rId2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82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3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pic>
        <p:nvPicPr>
          <p:cNvPr id="385" name="Picture 18" descr="Picture 18">
            <a:hlinkClick r:id="rId3"/>
          </p:cNvPr>
          <p:cNvPicPr>
            <a:picLocks noChangeAspect="1"/>
          </p:cNvPicPr>
          <p:nvPr/>
        </p:nvPicPr>
        <p:blipFill>
          <a:blip r:embed="rId4"/>
          <a:srcRect b="16794"/>
          <a:stretch>
            <a:fillRect/>
          </a:stretch>
        </p:blipFill>
        <p:spPr>
          <a:xfrm>
            <a:off x="301911" y="4478022"/>
            <a:ext cx="5412663" cy="228700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2" animBg="1" advAuto="0"/>
      <p:bldP spid="381" grpId="1" animBg="1" advAuto="0"/>
      <p:bldP spid="385" grpId="3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Box 2"/>
          <p:cNvSpPr txBox="1"/>
          <p:nvPr/>
        </p:nvSpPr>
        <p:spPr>
          <a:xfrm>
            <a:off x="1448663" y="580231"/>
            <a:ext cx="5632457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هي الصّلاة الّتي نصلّيها 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لَمريم العَذراء </a:t>
            </a:r>
            <a:r>
              <a:rPr lang="ar-LB" sz="4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وسنُصلّيها كلّ الصّوم صباحًا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ومساءً؟</a:t>
            </a:r>
            <a:endParaRPr lang="ar-LB" sz="42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pSp>
        <p:nvGrpSpPr>
          <p:cNvPr id="370" name="Hexagon 4"/>
          <p:cNvGrpSpPr/>
          <p:nvPr/>
        </p:nvGrpSpPr>
        <p:grpSpPr>
          <a:xfrm>
            <a:off x="3828235" y="3800511"/>
            <a:ext cx="1689652" cy="1235550"/>
            <a:chOff x="0" y="0"/>
            <a:chExt cx="1689650" cy="1235548"/>
          </a:xfrm>
        </p:grpSpPr>
        <p:sp>
          <p:nvSpPr>
            <p:cNvPr id="36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36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371" name="Rectangle 5"/>
          <p:cNvSpPr/>
          <p:nvPr/>
        </p:nvSpPr>
        <p:spPr>
          <a:xfrm>
            <a:off x="3149061" y="3872994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78C27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السّلامُ عليكِ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72" name="Picture 10" descr="Picture 10">
            <a:hlinkClick r:id="rId2"/>
          </p:cNvPr>
          <p:cNvPicPr>
            <a:picLocks noChangeAspect="1"/>
          </p:cNvPicPr>
          <p:nvPr/>
        </p:nvPicPr>
        <p:blipFill>
          <a:blip r:embed="rId3"/>
          <a:srcRect l="28412" r="26738"/>
          <a:stretch>
            <a:fillRect/>
          </a:stretch>
        </p:blipFill>
        <p:spPr>
          <a:xfrm rot="1318905">
            <a:off x="257808" y="3357045"/>
            <a:ext cx="3413921" cy="383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5" name="Rectangle 7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7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05496" y="2872943"/>
            <a:ext cx="485421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b="1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السّلامُ عَليكِ               الأَبانا</a:t>
            </a:r>
            <a:endParaRPr lang="ar-LB" sz="4200" b="1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2" animBg="1" advAuto="0"/>
      <p:bldP spid="371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 l="10319" t="5935" r="4050" b="10061"/>
          <a:stretch>
            <a:fillRect/>
          </a:stretch>
        </p:blipFill>
        <p:spPr>
          <a:xfrm rot="402400">
            <a:off x="4466308" y="5483409"/>
            <a:ext cx="2235525" cy="1104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4" descr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 l="20609" r="20682"/>
          <a:stretch>
            <a:fillRect/>
          </a:stretch>
        </p:blipFill>
        <p:spPr>
          <a:xfrm>
            <a:off x="5536839" y="631246"/>
            <a:ext cx="974534" cy="1037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6" descr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 t="32179" b="23752"/>
          <a:stretch>
            <a:fillRect/>
          </a:stretch>
        </p:blipFill>
        <p:spPr>
          <a:xfrm>
            <a:off x="2072756" y="961673"/>
            <a:ext cx="2886541" cy="640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icture 8" descr="Picture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rcRect t="17850" b="22060"/>
          <a:stretch>
            <a:fillRect/>
          </a:stretch>
        </p:blipFill>
        <p:spPr>
          <a:xfrm>
            <a:off x="3742530" y="1235411"/>
            <a:ext cx="2060123" cy="623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10" descr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 l="27434" r="21452"/>
          <a:stretch>
            <a:fillRect/>
          </a:stretch>
        </p:blipFill>
        <p:spPr>
          <a:xfrm rot="1318905">
            <a:off x="1280404" y="2505762"/>
            <a:ext cx="1310857" cy="1291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12" descr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rcRect t="15809" b="21104"/>
          <a:stretch>
            <a:fillRect/>
          </a:stretch>
        </p:blipFill>
        <p:spPr>
          <a:xfrm rot="20702120">
            <a:off x="2120533" y="1782626"/>
            <a:ext cx="2694094" cy="85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14" descr="Picture 1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rcRect l="10802" r="5313" b="3634"/>
          <a:stretch>
            <a:fillRect/>
          </a:stretch>
        </p:blipFill>
        <p:spPr>
          <a:xfrm rot="18178391">
            <a:off x="3757810" y="3646244"/>
            <a:ext cx="1908734" cy="1103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16" descr="Picture 1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rcRect l="25682" t="1977" r="22548" b="20759"/>
          <a:stretch>
            <a:fillRect/>
          </a:stretch>
        </p:blipFill>
        <p:spPr>
          <a:xfrm>
            <a:off x="6782093" y="2874428"/>
            <a:ext cx="974533" cy="908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18" descr="Picture 1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rcRect b="16793"/>
          <a:stretch>
            <a:fillRect/>
          </a:stretch>
        </p:blipFill>
        <p:spPr>
          <a:xfrm>
            <a:off x="3815663" y="1927182"/>
            <a:ext cx="2290027" cy="967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icture 20" descr="Picture 2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7969" y="4337260"/>
            <a:ext cx="2583470" cy="1300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icture 20" descr="Picture 2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2"/>
          <a:srcRect t="30151" b="23421"/>
          <a:stretch>
            <a:fillRect/>
          </a:stretch>
        </p:blipFill>
        <p:spPr>
          <a:xfrm rot="3651407">
            <a:off x="591159" y="4157313"/>
            <a:ext cx="2583470" cy="603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22" descr="Picture 2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193434">
            <a:off x="2880492" y="174237"/>
            <a:ext cx="1626014" cy="1016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6" descr="Picture 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8"/>
          <a:srcRect t="32179" b="23752"/>
          <a:stretch>
            <a:fillRect/>
          </a:stretch>
        </p:blipFill>
        <p:spPr>
          <a:xfrm rot="16794263">
            <a:off x="1213728" y="3116429"/>
            <a:ext cx="2886541" cy="640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6" descr="Picture 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8"/>
          <a:srcRect t="32179" b="23752"/>
          <a:stretch>
            <a:fillRect/>
          </a:stretch>
        </p:blipFill>
        <p:spPr>
          <a:xfrm rot="269412">
            <a:off x="4871279" y="3747841"/>
            <a:ext cx="2886541" cy="640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22" descr="Picture 22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0319163">
            <a:off x="2805488" y="3521647"/>
            <a:ext cx="1626014" cy="1016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22" descr="Picture 22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354176">
            <a:off x="5445185" y="2728004"/>
            <a:ext cx="1626015" cy="1016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2" descr="Picture 2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4"/>
          <a:srcRect l="10319" t="5935" r="4050" b="10061"/>
          <a:stretch>
            <a:fillRect/>
          </a:stretch>
        </p:blipFill>
        <p:spPr>
          <a:xfrm rot="402400">
            <a:off x="3850920" y="2719937"/>
            <a:ext cx="2235525" cy="1104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icture 2" descr="Picture 2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4"/>
          <a:srcRect l="10319" t="5935" r="4050" b="10061"/>
          <a:stretch>
            <a:fillRect/>
          </a:stretch>
        </p:blipFill>
        <p:spPr>
          <a:xfrm rot="19563651">
            <a:off x="995854" y="1465975"/>
            <a:ext cx="2235525" cy="1104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icture 16" descr="Picture 16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18"/>
          <a:srcRect l="25682" t="1977" r="22548" b="20759"/>
          <a:stretch>
            <a:fillRect/>
          </a:stretch>
        </p:blipFill>
        <p:spPr>
          <a:xfrm>
            <a:off x="4640443" y="229958"/>
            <a:ext cx="974533" cy="90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icture 8" descr="Picture 8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10"/>
          <a:srcRect t="11086" b="18111"/>
          <a:stretch>
            <a:fillRect/>
          </a:stretch>
        </p:blipFill>
        <p:spPr>
          <a:xfrm rot="19748245">
            <a:off x="2377059" y="4495929"/>
            <a:ext cx="2060123" cy="734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icture 12" descr="Picture 12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14"/>
          <a:srcRect t="15809" b="21104"/>
          <a:stretch>
            <a:fillRect/>
          </a:stretch>
        </p:blipFill>
        <p:spPr>
          <a:xfrm rot="19424357">
            <a:off x="5467610" y="4606233"/>
            <a:ext cx="2694094" cy="85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icture 10" descr="Picture 10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12"/>
          <a:srcRect l="27434" r="21452"/>
          <a:stretch>
            <a:fillRect/>
          </a:stretch>
        </p:blipFill>
        <p:spPr>
          <a:xfrm rot="1318905">
            <a:off x="2692017" y="5226588"/>
            <a:ext cx="1310857" cy="1291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icture 4" descr="Picture 4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6"/>
          <a:srcRect l="20609" r="20682"/>
          <a:stretch>
            <a:fillRect/>
          </a:stretch>
        </p:blipFill>
        <p:spPr>
          <a:xfrm>
            <a:off x="2958190" y="2736486"/>
            <a:ext cx="974533" cy="1037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4" descr="Picture 4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6"/>
          <a:srcRect l="20609" r="20682"/>
          <a:stretch>
            <a:fillRect/>
          </a:stretch>
        </p:blipFill>
        <p:spPr>
          <a:xfrm>
            <a:off x="3655126" y="5318859"/>
            <a:ext cx="974534" cy="1037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icture 14" descr="Picture 14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16"/>
          <a:srcRect l="10802" r="5313" b="3634"/>
          <a:stretch>
            <a:fillRect/>
          </a:stretch>
        </p:blipFill>
        <p:spPr>
          <a:xfrm rot="2459332">
            <a:off x="5890800" y="1293782"/>
            <a:ext cx="1908734" cy="1103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icture 8" descr="Picture 8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10"/>
          <a:srcRect t="13033" b="22905"/>
          <a:stretch>
            <a:fillRect/>
          </a:stretch>
        </p:blipFill>
        <p:spPr>
          <a:xfrm>
            <a:off x="5926609" y="2174159"/>
            <a:ext cx="2060123" cy="6644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EFEF6F-9514-5DE1-9796-0446DF6B9616}"/>
              </a:ext>
            </a:extLst>
          </p:cNvPr>
          <p:cNvSpPr txBox="1"/>
          <p:nvPr/>
        </p:nvSpPr>
        <p:spPr>
          <a:xfrm>
            <a:off x="-1393902" y="4594302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r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W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66891" y="6457071"/>
            <a:ext cx="1477109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2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2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2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2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7" animBg="1" advAuto="0"/>
      <p:bldP spid="101" grpId="20" animBg="1" advAuto="0"/>
      <p:bldP spid="102" grpId="1" animBg="1" advAuto="0"/>
      <p:bldP spid="103" grpId="12" animBg="1" advAuto="0"/>
      <p:bldP spid="104" grpId="18" animBg="1" advAuto="0"/>
      <p:bldP spid="105" grpId="16" animBg="1" advAuto="0"/>
      <p:bldP spid="106" grpId="23" animBg="1" advAuto="0"/>
      <p:bldP spid="107" grpId="10" animBg="1" advAuto="0"/>
      <p:bldP spid="108" grpId="15" animBg="1" advAuto="0"/>
      <p:bldP spid="109" grpId="26" animBg="1" advAuto="0"/>
      <p:bldP spid="110" grpId="25" animBg="1" advAuto="0"/>
      <p:bldP spid="111" grpId="4" animBg="1" advAuto="0"/>
      <p:bldP spid="112" grpId="2" animBg="1" advAuto="0"/>
      <p:bldP spid="113" grpId="3" animBg="1" advAuto="0"/>
      <p:bldP spid="114" grpId="5" animBg="1" advAuto="0"/>
      <p:bldP spid="115" grpId="6" animBg="1" advAuto="0"/>
      <p:bldP spid="116" grpId="8" animBg="1" advAuto="0"/>
      <p:bldP spid="117" grpId="9" animBg="1" advAuto="0"/>
      <p:bldP spid="118" grpId="11" animBg="1" advAuto="0"/>
      <p:bldP spid="119" grpId="14" animBg="1" advAuto="0"/>
      <p:bldP spid="120" grpId="17" animBg="1" advAuto="0"/>
      <p:bldP spid="121" grpId="19" animBg="1" advAuto="0"/>
      <p:bldP spid="122" grpId="21" animBg="1" advAuto="0"/>
      <p:bldP spid="123" grpId="22" animBg="1" advAuto="0"/>
      <p:bldP spid="124" grpId="24" animBg="1" advAuto="0"/>
      <p:bldP spid="125" grpId="13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Box 7"/>
          <p:cNvSpPr txBox="1"/>
          <p:nvPr/>
        </p:nvSpPr>
        <p:spPr>
          <a:xfrm>
            <a:off x="1595587" y="1421933"/>
            <a:ext cx="6353882" cy="4893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 rtl="1">
              <a:defRPr sz="3600" b="1">
                <a:solidFill>
                  <a:srgbClr val="FFFFFF"/>
                </a:solidFill>
              </a:defRPr>
            </a:pPr>
            <a:endParaRPr lang="ar-LB" dirty="0" smtClean="0">
              <a:solidFill>
                <a:srgbClr val="FFFF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571500" indent="-571500" algn="ctr" rtl="1">
              <a:buFontTx/>
              <a:buChar char="-"/>
              <a:defRPr sz="3600" b="1">
                <a:solidFill>
                  <a:srgbClr val="FFFFFF"/>
                </a:solidFill>
              </a:defRPr>
            </a:pPr>
            <a:r>
              <a:rPr lang="ar-LB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• </a:t>
            </a:r>
            <a: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بِالدَّوْرِ يَخْتَارُ كُلُّ تِلْمِيذٍ بُونْبُونَةً مِنَ السِّلَايْدِ 3.</a:t>
            </a:r>
            <a:b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</a:br>
            <a: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• عِنْدَها سَيظهر سُؤَالًا، يطرحُهُ المعلّمُ على التّلميذ.</a:t>
            </a:r>
          </a:p>
          <a:p>
            <a:pPr marL="571500" indent="-571500" algn="ctr" rtl="1">
              <a:buFontTx/>
              <a:buChar char="-"/>
              <a:defRPr sz="3600" b="1">
                <a:solidFill>
                  <a:srgbClr val="FFFFFF"/>
                </a:solidFill>
              </a:defRPr>
            </a:pPr>
            <a: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عِندَما يُجيبُ التّلميذُ</a:t>
            </a:r>
            <a:r>
              <a:rPr lang="ar-LB" sz="3000" b="1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يَضغَطُ المُعَلّمُ عَلى كَلِمَةِ إِجابَة لِكَي تَظهَر،</a:t>
            </a:r>
            <a: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فَإِذَا كانَتْ صَحيحَة، يَحْصُلُ مِنَ المُعَلِّمِ عَلَى بُونْبُونَةٍ.</a:t>
            </a:r>
          </a:p>
          <a:p>
            <a:pPr marL="571500" indent="-571500" algn="ctr" rtl="1">
              <a:buFontTx/>
              <a:buChar char="-"/>
              <a:defRPr sz="3600" b="1">
                <a:solidFill>
                  <a:srgbClr val="FFFFFF"/>
                </a:solidFill>
              </a:defRPr>
            </a:pPr>
            <a: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يَضغَطُ المُعلّمُ عَلى </a:t>
            </a:r>
            <a:r>
              <a:rPr lang="en-US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BACK</a:t>
            </a:r>
            <a: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، لِلعَودَةِ إِلَى القائِمَة.</a:t>
            </a:r>
            <a:b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</a:br>
            <a:r>
              <a:rPr lang="ar-LB" sz="3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فِي الخِتَامِ يَجْمَعُ المُعَلِّمُ البُونْبُونَاتِ فِي سَلَّةٍ، وَيَقُولُ لِلتَّلَامِيذِ</a:t>
            </a:r>
            <a:r>
              <a:rPr lang="ar-LB" sz="3000" dirty="0" smtClean="0"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  <a:sym typeface="Helvetica"/>
              </a:rPr>
              <a:t>:</a:t>
            </a:r>
          </a:p>
          <a:p>
            <a:pPr algn="ctr"/>
            <a:r>
              <a:rPr lang="ar-LB" sz="3000" dirty="0" smtClean="0"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  <a:sym typeface="Helvetica"/>
              </a:rPr>
              <a:t> </a:t>
            </a:r>
            <a:endParaRPr lang="ar-LB" sz="30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43796" y="1129546"/>
            <a:ext cx="4572000" cy="584775"/>
          </a:xfrm>
          <a:prstGeom prst="rect">
            <a:avLst/>
          </a:prstGeom>
          <a:solidFill>
            <a:srgbClr val="7030A0"/>
          </a:solidFill>
        </p:spPr>
        <p:txBody>
          <a:bodyPr>
            <a:spAutoFit/>
          </a:bodyPr>
          <a:lstStyle/>
          <a:p>
            <a:pPr algn="ctr" rtl="1"/>
            <a:r>
              <a:rPr lang="ar-LB" sz="3200" b="1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قَبْلَ اللُّعْبَةِ يُحَضِّرُ المُعَلِّمُ كِيسَ </a:t>
            </a:r>
            <a:r>
              <a:rPr lang="ar-LB" sz="3200" b="1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بُونْبُون</a:t>
            </a:r>
            <a:r>
              <a:rPr lang="ar-LB" sz="32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676037" y="436304"/>
            <a:ext cx="1707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defRPr sz="3600" b="1">
                <a:solidFill>
                  <a:srgbClr val="FFFFFF"/>
                </a:solidFill>
              </a:defRPr>
            </a:pPr>
            <a:r>
              <a:rPr lang="ar-LB" b="1" dirty="0">
                <a:solidFill>
                  <a:srgbClr val="FFFF00"/>
                </a:solidFill>
                <a:sym typeface="Helvetica"/>
              </a:rPr>
              <a:t>التّعليمات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96416" y="1442951"/>
            <a:ext cx="5303521" cy="4154984"/>
          </a:xfrm>
          <a:prstGeom prst="rect">
            <a:avLst/>
          </a:prstGeom>
          <a:solidFill>
            <a:srgbClr val="7030A0">
              <a:alpha val="36078"/>
            </a:srgbClr>
          </a:solidFill>
        </p:spPr>
        <p:txBody>
          <a:bodyPr wrap="square">
            <a:spAutoFit/>
          </a:bodyPr>
          <a:lstStyle/>
          <a:p>
            <a:pPr algn="ctr" rtl="1"/>
            <a:r>
              <a:rPr lang="ar-LB" sz="33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برافو </a:t>
            </a:r>
            <a:r>
              <a:rPr lang="ar-LB" sz="3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لَلكِلّ! اليَوم تعَلَّمنا إِشيا عَن الصَّوم وجمّعنا </a:t>
            </a:r>
            <a:r>
              <a:rPr lang="ar-LB" sz="33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كتير بونبون!</a:t>
            </a:r>
            <a:r>
              <a:rPr lang="ar-LB" sz="3300" b="1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LB" sz="33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بَسّ يَا أَبْطَال، </a:t>
            </a:r>
            <a:r>
              <a:rPr lang="ar-LB" sz="3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شو رأيكم نشاركن غيرنا. رَحْ نيختار كلّ حدا منّا شخص يضيفو البونبوني.وهيك منِتْعَلَّمْ نشارك مع غيرنا وِنِحْنَا </a:t>
            </a:r>
            <a:r>
              <a:rPr lang="ar-LB" sz="33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مَبْسُوْطِيْن. الصَّوْم هُوِّي مِشْوَار حِلْو، مِنتْعَلَّم فِيْه كِيْف نِضَحِّي بِشَي بْنِحِبُّو كِرْمَال نْصِيْر أَقْوَى وِمْنِحِسّ بْغَيْرْنَا. </a:t>
            </a:r>
            <a:r>
              <a:rPr lang="ar-LB" sz="33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تِذَكَّرُوا </a:t>
            </a:r>
            <a:r>
              <a:rPr lang="ar-LB" sz="33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دَايْمًا، الطَّعْمِة الطَّيْبِة بْتِصِيْر أَطْيَب بْكْتِيْر لَمَّا نِنْطُرْهَا بِمَحَبِّة! </a:t>
            </a:r>
          </a:p>
        </p:txBody>
      </p:sp>
    </p:spTree>
    <p:extLst>
      <p:ext uri="{BB962C8B-B14F-4D97-AF65-F5344CB8AC3E}">
        <p14:creationId xmlns:p14="http://schemas.microsoft.com/office/powerpoint/2010/main" val="11805441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6" descr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85637">
            <a:off x="51613" y="4085347"/>
            <a:ext cx="5941367" cy="2991314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extBox 2"/>
          <p:cNvSpPr txBox="1"/>
          <p:nvPr/>
        </p:nvSpPr>
        <p:spPr>
          <a:xfrm>
            <a:off x="687764" y="847711"/>
            <a:ext cx="7420252" cy="2262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5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متى يأتي الصَّومُ الكَبير؟</a:t>
            </a:r>
            <a:endParaRPr lang="ar-LB" sz="45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4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قَبِل الميلاد</a:t>
            </a:r>
            <a:r>
              <a:rPr lang="ar-LB" sz="96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         </a:t>
            </a:r>
            <a:r>
              <a:rPr lang="ar-LB" sz="4400" dirty="0" smtClean="0">
                <a:solidFill>
                  <a:srgbClr val="FFFF00"/>
                </a:solidFill>
                <a:sym typeface="Calibri"/>
              </a:rPr>
              <a:t>قَبِل الفِصح</a:t>
            </a:r>
            <a:r>
              <a:rPr lang="ar-LB" sz="9600" dirty="0" smtClean="0">
                <a:solidFill>
                  <a:srgbClr val="FFFF00"/>
                </a:solidFill>
                <a:sym typeface="Calibri"/>
              </a:rPr>
              <a:t> </a:t>
            </a:r>
            <a:endParaRPr lang="ar-LB" sz="9600" dirty="0">
              <a:solidFill>
                <a:srgbClr val="FFFF00"/>
              </a:solidFill>
            </a:endParaRPr>
          </a:p>
        </p:txBody>
      </p:sp>
      <p:grpSp>
        <p:nvGrpSpPr>
          <p:cNvPr id="131" name="Hexagon 4"/>
          <p:cNvGrpSpPr/>
          <p:nvPr/>
        </p:nvGrpSpPr>
        <p:grpSpPr>
          <a:xfrm>
            <a:off x="3687417" y="2978642"/>
            <a:ext cx="1689652" cy="1235550"/>
            <a:chOff x="0" y="0"/>
            <a:chExt cx="1689650" cy="1235548"/>
          </a:xfrm>
        </p:grpSpPr>
        <p:sp>
          <p:nvSpPr>
            <p:cNvPr id="129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130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err="1"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  <a:endParaRPr dirty="0"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32" name="Rectangle 5"/>
          <p:cNvSpPr/>
          <p:nvPr/>
        </p:nvSpPr>
        <p:spPr>
          <a:xfrm>
            <a:off x="3008242" y="3308088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latin typeface="+mn-lt"/>
                <a:ea typeface="+mn-ea"/>
                <a:cs typeface="+mn-cs"/>
                <a:sym typeface="Helvetica"/>
              </a:rPr>
              <a:t>قَبل الفِصح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135" name="Rectangle 6">
            <a:hlinkClick r:id="rId5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3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666891" y="6457071"/>
            <a:ext cx="1477109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2" animBg="1" advAuto="0"/>
      <p:bldP spid="132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6" descr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85637">
            <a:off x="51613" y="4085347"/>
            <a:ext cx="5941367" cy="2991314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extBox 2"/>
          <p:cNvSpPr txBox="1"/>
          <p:nvPr/>
        </p:nvSpPr>
        <p:spPr>
          <a:xfrm>
            <a:off x="1907825" y="1062990"/>
            <a:ext cx="52488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lang="ar-KW" sz="4400" dirty="0">
              <a:solidFill>
                <a:srgbClr val="FFFF00"/>
              </a:solidFill>
              <a:effectLst/>
            </a:endParaRPr>
          </a:p>
        </p:txBody>
      </p:sp>
      <p:grpSp>
        <p:nvGrpSpPr>
          <p:cNvPr id="141" name="Hexagon 4"/>
          <p:cNvGrpSpPr/>
          <p:nvPr/>
        </p:nvGrpSpPr>
        <p:grpSpPr>
          <a:xfrm>
            <a:off x="3687414" y="3452619"/>
            <a:ext cx="1689652" cy="1235550"/>
            <a:chOff x="0" y="0"/>
            <a:chExt cx="1689650" cy="1235548"/>
          </a:xfrm>
        </p:grpSpPr>
        <p:sp>
          <p:nvSpPr>
            <p:cNvPr id="139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140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142" name="Rectangle 5"/>
          <p:cNvSpPr/>
          <p:nvPr/>
        </p:nvSpPr>
        <p:spPr>
          <a:xfrm>
            <a:off x="3129325" y="3373221"/>
            <a:ext cx="2624361" cy="1323439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أن أصلّي </a:t>
            </a:r>
            <a:r>
              <a:rPr lang="ar-LB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وأخدم بمحبّة</a:t>
            </a:r>
            <a:endParaRPr lang="ar-LB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pSp>
        <p:nvGrpSpPr>
          <p:cNvPr id="145" name="Rectangle 6">
            <a:hlinkClick r:id="rId5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4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EE76CC10-32DB-EFDA-3EDD-605994850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720" y="147761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KW" altLang="en-K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KW" altLang="en-K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KW" altLang="en-K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38755" y="6443003"/>
            <a:ext cx="1477109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1203915" y="785990"/>
            <a:ext cx="7124159" cy="209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50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Calibri"/>
              </a:rPr>
              <a:t>ما هُوَ الصَّوم المَسيحِيّ</a:t>
            </a:r>
            <a:r>
              <a:rPr lang="ar-LB" sz="45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500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أن ألعَبَ طوال اليَوم       أن أصلّي 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وأخدُمَ 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بمحبّة</a:t>
            </a:r>
            <a:endParaRPr sz="40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2" animBg="1" advAuto="0"/>
      <p:bldP spid="142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6" descr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85637">
            <a:off x="51613" y="4085347"/>
            <a:ext cx="5941367" cy="2991314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extBox 2"/>
          <p:cNvSpPr txBox="1"/>
          <p:nvPr/>
        </p:nvSpPr>
        <p:spPr>
          <a:xfrm>
            <a:off x="1728744" y="868320"/>
            <a:ext cx="560699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solidFill>
                <a:srgbClr val="FFFF00"/>
              </a:solidFill>
              <a:sym typeface="Helvetica"/>
            </a:endParaRPr>
          </a:p>
        </p:txBody>
      </p:sp>
      <p:grpSp>
        <p:nvGrpSpPr>
          <p:cNvPr id="151" name="Hexagon 4"/>
          <p:cNvGrpSpPr/>
          <p:nvPr/>
        </p:nvGrpSpPr>
        <p:grpSpPr>
          <a:xfrm>
            <a:off x="3687415" y="3434691"/>
            <a:ext cx="1689652" cy="1235550"/>
            <a:chOff x="0" y="0"/>
            <a:chExt cx="1689650" cy="1235548"/>
          </a:xfrm>
        </p:grpSpPr>
        <p:sp>
          <p:nvSpPr>
            <p:cNvPr id="149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150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152" name="Rectangle 5"/>
          <p:cNvSpPr/>
          <p:nvPr/>
        </p:nvSpPr>
        <p:spPr>
          <a:xfrm>
            <a:off x="3008241" y="3599636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حتّى نتقَرَّبَ مِن الله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155" name="Rectangle 6">
            <a:hlinkClick r:id="rId5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5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624687" y="6457071"/>
            <a:ext cx="1477109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610722" y="575265"/>
            <a:ext cx="7353408" cy="209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5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لَمَ نَصومُ؟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500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حتّى نتقَرَّبَ مِن الله     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لتَصيرَ 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جسامُنا حُلوِة</a:t>
            </a:r>
            <a:endParaRPr sz="40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2" animBg="1" advAuto="0"/>
      <p:bldP spid="152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Hexagon 4"/>
          <p:cNvGrpSpPr/>
          <p:nvPr/>
        </p:nvGrpSpPr>
        <p:grpSpPr>
          <a:xfrm>
            <a:off x="3687416" y="3332584"/>
            <a:ext cx="1689653" cy="1235552"/>
            <a:chOff x="0" y="-1"/>
            <a:chExt cx="1689651" cy="1235550"/>
          </a:xfrm>
        </p:grpSpPr>
        <p:sp>
          <p:nvSpPr>
            <p:cNvPr id="15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159" name="الإجابة"/>
            <p:cNvSpPr txBox="1"/>
            <p:nvPr/>
          </p:nvSpPr>
          <p:spPr>
            <a:xfrm>
              <a:off x="295836" y="-1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161" name="Rectangle 5"/>
          <p:cNvSpPr/>
          <p:nvPr/>
        </p:nvSpPr>
        <p:spPr>
          <a:xfrm>
            <a:off x="3008241" y="3199340"/>
            <a:ext cx="3048001" cy="1323439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نُطيعُ </a:t>
            </a:r>
            <a:endParaRPr lang="ar-LB" dirty="0" smtClean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وندرس </a:t>
            </a:r>
            <a:r>
              <a:rPr lang="ar-LB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أكثر</a:t>
            </a:r>
          </a:p>
        </p:txBody>
      </p:sp>
      <p:pic>
        <p:nvPicPr>
          <p:cNvPr id="162" name="Picture 22" descr="Picture 2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434">
            <a:off x="2476749" y="4815792"/>
            <a:ext cx="4110986" cy="2569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Rectangle 7">
            <a:hlinkClick r:id="rId5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6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1035629" y="840479"/>
            <a:ext cx="7137700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الّذي يُمكِنُنا القِيامُ بهِ في الصَّوم؟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000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نَنامُ 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طوال 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النّهار                 نُطيعُ 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وندرسُ </a:t>
            </a:r>
            <a:r>
              <a:rPr lang="ar-LB" sz="40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Helvetica"/>
              </a:rPr>
              <a:t>أكثر</a:t>
            </a:r>
            <a:endParaRPr sz="40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2" animBg="1" advAuto="0"/>
      <p:bldP spid="161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Box 2"/>
          <p:cNvSpPr txBox="1"/>
          <p:nvPr/>
        </p:nvSpPr>
        <p:spPr>
          <a:xfrm>
            <a:off x="1009321" y="557005"/>
            <a:ext cx="7045840" cy="397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هي 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المأكولات 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الّتي </a:t>
            </a: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ينبَغي </a:t>
            </a:r>
            <a:endParaRPr lang="ar-LB" sz="4200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أن لا نأكلَها في الصَّوم؟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200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 smtClean="0">
                <a:solidFill>
                  <a:srgbClr val="FFC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الخُضار والفَواكه      اللّحم والدّجاج (والسمك)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ar-LB" sz="42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sz="42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</p:txBody>
      </p:sp>
      <p:grpSp>
        <p:nvGrpSpPr>
          <p:cNvPr id="170" name="Hexagon 4"/>
          <p:cNvGrpSpPr/>
          <p:nvPr/>
        </p:nvGrpSpPr>
        <p:grpSpPr>
          <a:xfrm>
            <a:off x="3687416" y="3332585"/>
            <a:ext cx="1689652" cy="1235550"/>
            <a:chOff x="0" y="0"/>
            <a:chExt cx="1689650" cy="1235548"/>
          </a:xfrm>
        </p:grpSpPr>
        <p:sp>
          <p:nvSpPr>
            <p:cNvPr id="16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16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171" name="Rectangle 5"/>
          <p:cNvSpPr/>
          <p:nvPr/>
        </p:nvSpPr>
        <p:spPr>
          <a:xfrm>
            <a:off x="3008241" y="3167793"/>
            <a:ext cx="3048001" cy="1323439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FF00"/>
                </a:solidFill>
                <a:latin typeface="+mn-lt"/>
                <a:ea typeface="+mn-ea"/>
                <a:cs typeface="+mn-cs"/>
                <a:sym typeface="Helvetica"/>
              </a:rPr>
              <a:t>اللّحم والدّجاج 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FF00"/>
                </a:solidFill>
              </a:rPr>
              <a:t>(والسّمك)</a:t>
            </a:r>
            <a:endParaRPr dirty="0">
              <a:solidFill>
                <a:srgbClr val="FFFF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72" name="Picture 22" descr="Picture 2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434">
            <a:off x="2476749" y="4815792"/>
            <a:ext cx="4110986" cy="2569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" name="Rectangle 7">
            <a:hlinkClick r:id="rId4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7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2" animBg="1" advAuto="0"/>
      <p:bldP spid="171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Box 2"/>
          <p:cNvSpPr txBox="1"/>
          <p:nvPr/>
        </p:nvSpPr>
        <p:spPr>
          <a:xfrm>
            <a:off x="1836961" y="659768"/>
            <a:ext cx="5390557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ar-LB" sz="4200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كيفَ يُمكنني أن أُصوِّمَ قلبي؟</a:t>
            </a:r>
          </a:p>
          <a:p>
            <a:endParaRPr lang="ar-LB" sz="4200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LB" sz="42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آكُلُ </a:t>
            </a:r>
            <a:r>
              <a:rPr lang="ar-LB" sz="42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كثيرًا          </a:t>
            </a:r>
            <a:r>
              <a:rPr lang="ar-LB" sz="42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أحِبُّ </a:t>
            </a:r>
            <a:r>
              <a:rPr lang="ar-LB" sz="42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كِلّ النّاس</a:t>
            </a:r>
            <a:endParaRPr lang="ar-KW" sz="42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pSp>
        <p:nvGrpSpPr>
          <p:cNvPr id="180" name="Hexagon 4"/>
          <p:cNvGrpSpPr/>
          <p:nvPr/>
        </p:nvGrpSpPr>
        <p:grpSpPr>
          <a:xfrm>
            <a:off x="3687415" y="3333785"/>
            <a:ext cx="1689652" cy="1235550"/>
            <a:chOff x="0" y="0"/>
            <a:chExt cx="1689650" cy="1235548"/>
          </a:xfrm>
        </p:grpSpPr>
        <p:sp>
          <p:nvSpPr>
            <p:cNvPr id="178" name="Shape"/>
            <p:cNvSpPr/>
            <p:nvPr/>
          </p:nvSpPr>
          <p:spPr>
            <a:xfrm>
              <a:off x="0" y="-1"/>
              <a:ext cx="1689651" cy="123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949" y="0"/>
                  </a:lnTo>
                  <a:lnTo>
                    <a:pt x="17651" y="0"/>
                  </a:lnTo>
                  <a:lnTo>
                    <a:pt x="21600" y="10800"/>
                  </a:lnTo>
                  <a:lnTo>
                    <a:pt x="17651" y="21600"/>
                  </a:lnTo>
                  <a:lnTo>
                    <a:pt x="3949" y="2160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E6E6E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5F0B6E"/>
                  </a:solidFill>
                </a:defRPr>
              </a:pPr>
              <a:endParaRPr/>
            </a:p>
          </p:txBody>
        </p:sp>
        <p:sp>
          <p:nvSpPr>
            <p:cNvPr id="179" name="الإجابة"/>
            <p:cNvSpPr txBox="1"/>
            <p:nvPr/>
          </p:nvSpPr>
          <p:spPr>
            <a:xfrm>
              <a:off x="295836" y="40812"/>
              <a:ext cx="1097979" cy="1153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3200" b="1">
                  <a:solidFill>
                    <a:srgbClr val="5F0B6E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الإجابة</a:t>
              </a:r>
            </a:p>
          </p:txBody>
        </p:sp>
      </p:grpSp>
      <p:sp>
        <p:nvSpPr>
          <p:cNvPr id="181" name="Rectangle 5"/>
          <p:cNvSpPr/>
          <p:nvPr/>
        </p:nvSpPr>
        <p:spPr>
          <a:xfrm>
            <a:off x="3008240" y="3548117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LB" dirty="0" smtClean="0">
                <a:solidFill>
                  <a:srgbClr val="FFFF00"/>
                </a:solidFill>
                <a:latin typeface="+mn-lt"/>
                <a:ea typeface="+mn-ea"/>
                <a:cs typeface="+mn-cs"/>
                <a:sym typeface="Helvetica"/>
              </a:rPr>
              <a:t>أحِبّ كِلّ النّاس</a:t>
            </a:r>
            <a:endParaRPr dirty="0">
              <a:solidFill>
                <a:srgbClr val="FFFF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82" name="Picture 22" descr="Picture 2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434">
            <a:off x="2476749" y="4815792"/>
            <a:ext cx="4110986" cy="2569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" name="Rectangle 7">
            <a:hlinkClick r:id="rId5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8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55573" y="6443003"/>
            <a:ext cx="1560291" cy="400929"/>
          </a:xfrm>
          <a:prstGeom prst="rect">
            <a:avLst/>
          </a:prstGeom>
          <a:solidFill>
            <a:srgbClr val="66006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2" animBg="1" advAuto="0"/>
      <p:bldP spid="181" grpId="1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655</Words>
  <Application>Microsoft Office PowerPoint</Application>
  <PresentationFormat>On-screen Show (4:3)</PresentationFormat>
  <Paragraphs>182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Helvetica</vt:lpstr>
      <vt:lpstr>Traditional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51</cp:revision>
  <dcterms:modified xsi:type="dcterms:W3CDTF">2026-01-09T08:18:28Z</dcterms:modified>
</cp:coreProperties>
</file>